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4" r:id="rId3"/>
    <p:sldId id="341" r:id="rId5"/>
    <p:sldId id="312" r:id="rId6"/>
    <p:sldId id="257" r:id="rId7"/>
    <p:sldId id="311" r:id="rId8"/>
    <p:sldId id="276" r:id="rId9"/>
    <p:sldId id="259" r:id="rId10"/>
    <p:sldId id="258" r:id="rId11"/>
    <p:sldId id="277" r:id="rId12"/>
    <p:sldId id="278"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3" r:id="rId55"/>
    <p:sldId id="414" r:id="rId56"/>
    <p:sldId id="415" r:id="rId57"/>
    <p:sldId id="416" r:id="rId58"/>
    <p:sldId id="417" r:id="rId59"/>
    <p:sldId id="418" r:id="rId60"/>
    <p:sldId id="419" r:id="rId61"/>
    <p:sldId id="420" r:id="rId62"/>
    <p:sldId id="421" r:id="rId63"/>
    <p:sldId id="422" r:id="rId64"/>
    <p:sldId id="423" r:id="rId65"/>
    <p:sldId id="424" r:id="rId66"/>
    <p:sldId id="425" r:id="rId67"/>
    <p:sldId id="426" r:id="rId68"/>
    <p:sldId id="427" r:id="rId69"/>
    <p:sldId id="428" r:id="rId70"/>
    <p:sldId id="429" r:id="rId71"/>
    <p:sldId id="432" r:id="rId72"/>
    <p:sldId id="433" r:id="rId73"/>
    <p:sldId id="434" r:id="rId74"/>
    <p:sldId id="435" r:id="rId75"/>
    <p:sldId id="436" r:id="rId76"/>
    <p:sldId id="437" r:id="rId77"/>
    <p:sldId id="438" r:id="rId78"/>
    <p:sldId id="440" r:id="rId79"/>
    <p:sldId id="441" r:id="rId80"/>
    <p:sldId id="442" r:id="rId81"/>
    <p:sldId id="443" r:id="rId82"/>
    <p:sldId id="444" r:id="rId83"/>
    <p:sldId id="446" r:id="rId84"/>
    <p:sldId id="448" r:id="rId85"/>
    <p:sldId id="449" r:id="rId86"/>
    <p:sldId id="450" r:id="rId87"/>
    <p:sldId id="451" r:id="rId88"/>
    <p:sldId id="452" r:id="rId89"/>
    <p:sldId id="454" r:id="rId90"/>
    <p:sldId id="456" r:id="rId91"/>
    <p:sldId id="457" r:id="rId92"/>
    <p:sldId id="458" r:id="rId93"/>
    <p:sldId id="459" r:id="rId94"/>
    <p:sldId id="460" r:id="rId95"/>
    <p:sldId id="462" r:id="rId96"/>
    <p:sldId id="463" r:id="rId97"/>
    <p:sldId id="464" r:id="rId98"/>
    <p:sldId id="465" r:id="rId99"/>
    <p:sldId id="466" r:id="rId100"/>
    <p:sldId id="467" r:id="rId101"/>
    <p:sldId id="468" r:id="rId102"/>
    <p:sldId id="469" r:id="rId103"/>
    <p:sldId id="470" r:id="rId104"/>
    <p:sldId id="471" r:id="rId105"/>
    <p:sldId id="472" r:id="rId106"/>
    <p:sldId id="473" r:id="rId107"/>
    <p:sldId id="474" r:id="rId108"/>
    <p:sldId id="475" r:id="rId109"/>
    <p:sldId id="477" r:id="rId110"/>
    <p:sldId id="478" r:id="rId111"/>
    <p:sldId id="479" r:id="rId112"/>
    <p:sldId id="480" r:id="rId113"/>
    <p:sldId id="481" r:id="rId114"/>
    <p:sldId id="482" r:id="rId115"/>
    <p:sldId id="325" r:id="rId116"/>
  </p:sldIdLst>
  <p:sldSz cx="13681075" cy="7921625"/>
  <p:notesSz cx="6858000" cy="9144000"/>
  <p:defaultTextStyle>
    <a:defPPr>
      <a:defRPr lang="zh-CN"/>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4FF"/>
    <a:srgbClr val="FFC000"/>
    <a:srgbClr val="FC8604"/>
    <a:srgbClr val="0066FF"/>
    <a:srgbClr val="56C618"/>
    <a:srgbClr val="77E63A"/>
    <a:srgbClr val="60DB1B"/>
    <a:srgbClr val="37AE02"/>
    <a:srgbClr val="EA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p:cViewPr varScale="1">
        <p:scale>
          <a:sx n="68" d="100"/>
          <a:sy n="68" d="100"/>
        </p:scale>
        <p:origin x="696" y="60"/>
      </p:cViewPr>
      <p:guideLst>
        <p:guide orient="horz" pos="2458"/>
        <p:guide pos="430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9" Type="http://schemas.openxmlformats.org/officeDocument/2006/relationships/tableStyles" Target="tableStyles.xml"/><Relationship Id="rId118" Type="http://schemas.openxmlformats.org/officeDocument/2006/relationships/viewProps" Target="viewProps.xml"/><Relationship Id="rId117" Type="http://schemas.openxmlformats.org/officeDocument/2006/relationships/presProps" Target="presProps.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600EA-C80B-4463-BA7F-F7A5A4D4D6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68313" y="685800"/>
            <a:ext cx="59213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8EDA8-AA38-4EC8-A4A2-C9E52DD3CCD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34440" rtl="0" eaLnBrk="1" latinLnBrk="0" hangingPunct="1">
      <a:defRPr sz="1600" kern="1200">
        <a:solidFill>
          <a:schemeClr val="tx1"/>
        </a:solidFill>
        <a:latin typeface="+mn-lt"/>
        <a:ea typeface="+mn-ea"/>
        <a:cs typeface="+mn-cs"/>
      </a:defRPr>
    </a:lvl1pPr>
    <a:lvl2pPr marL="617220" algn="l" defTabSz="1234440" rtl="0" eaLnBrk="1" latinLnBrk="0" hangingPunct="1">
      <a:defRPr sz="1600" kern="1200">
        <a:solidFill>
          <a:schemeClr val="tx1"/>
        </a:solidFill>
        <a:latin typeface="+mn-lt"/>
        <a:ea typeface="+mn-ea"/>
        <a:cs typeface="+mn-cs"/>
      </a:defRPr>
    </a:lvl2pPr>
    <a:lvl3pPr marL="1234440" algn="l" defTabSz="1234440" rtl="0" eaLnBrk="1" latinLnBrk="0" hangingPunct="1">
      <a:defRPr sz="1600" kern="1200">
        <a:solidFill>
          <a:schemeClr val="tx1"/>
        </a:solidFill>
        <a:latin typeface="+mn-lt"/>
        <a:ea typeface="+mn-ea"/>
        <a:cs typeface="+mn-cs"/>
      </a:defRPr>
    </a:lvl3pPr>
    <a:lvl4pPr marL="1851660" algn="l" defTabSz="1234440" rtl="0" eaLnBrk="1" latinLnBrk="0" hangingPunct="1">
      <a:defRPr sz="1600" kern="1200">
        <a:solidFill>
          <a:schemeClr val="tx1"/>
        </a:solidFill>
        <a:latin typeface="+mn-lt"/>
        <a:ea typeface="+mn-ea"/>
        <a:cs typeface="+mn-cs"/>
      </a:defRPr>
    </a:lvl4pPr>
    <a:lvl5pPr marL="2468880" algn="l" defTabSz="1234440" rtl="0" eaLnBrk="1" latinLnBrk="0" hangingPunct="1">
      <a:defRPr sz="1600" kern="1200">
        <a:solidFill>
          <a:schemeClr val="tx1"/>
        </a:solidFill>
        <a:latin typeface="+mn-lt"/>
        <a:ea typeface="+mn-ea"/>
        <a:cs typeface="+mn-cs"/>
      </a:defRPr>
    </a:lvl5pPr>
    <a:lvl6pPr marL="3086100" algn="l" defTabSz="1234440" rtl="0" eaLnBrk="1" latinLnBrk="0" hangingPunct="1">
      <a:defRPr sz="1600" kern="1200">
        <a:solidFill>
          <a:schemeClr val="tx1"/>
        </a:solidFill>
        <a:latin typeface="+mn-lt"/>
        <a:ea typeface="+mn-ea"/>
        <a:cs typeface="+mn-cs"/>
      </a:defRPr>
    </a:lvl6pPr>
    <a:lvl7pPr marL="3703320" algn="l" defTabSz="1234440" rtl="0" eaLnBrk="1" latinLnBrk="0" hangingPunct="1">
      <a:defRPr sz="1600" kern="1200">
        <a:solidFill>
          <a:schemeClr val="tx1"/>
        </a:solidFill>
        <a:latin typeface="+mn-lt"/>
        <a:ea typeface="+mn-ea"/>
        <a:cs typeface="+mn-cs"/>
      </a:defRPr>
    </a:lvl7pPr>
    <a:lvl8pPr marL="4320540" algn="l" defTabSz="1234440" rtl="0" eaLnBrk="1" latinLnBrk="0" hangingPunct="1">
      <a:defRPr sz="1600" kern="1200">
        <a:solidFill>
          <a:schemeClr val="tx1"/>
        </a:solidFill>
        <a:latin typeface="+mn-lt"/>
        <a:ea typeface="+mn-ea"/>
        <a:cs typeface="+mn-cs"/>
      </a:defRPr>
    </a:lvl8pPr>
    <a:lvl9pPr marL="4937760" algn="l" defTabSz="12344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86AE0C-31C0-47D9-9906-9E43F95D984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8313" y="685800"/>
            <a:ext cx="59213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26081" y="2460839"/>
            <a:ext cx="11628914" cy="169801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052161" y="4488921"/>
            <a:ext cx="9576753" cy="2024415"/>
          </a:xfrm>
        </p:spPr>
        <p:txBody>
          <a:bodyPr/>
          <a:lstStyle>
            <a:lvl1pPr marL="0" indent="0" algn="ctr">
              <a:buNone/>
              <a:defRPr>
                <a:solidFill>
                  <a:schemeClr val="tx1">
                    <a:tint val="75000"/>
                  </a:schemeClr>
                </a:solidFill>
              </a:defRPr>
            </a:lvl1pPr>
            <a:lvl2pPr marL="617220" indent="0" algn="ctr">
              <a:buNone/>
              <a:defRPr>
                <a:solidFill>
                  <a:schemeClr val="tx1">
                    <a:tint val="75000"/>
                  </a:schemeClr>
                </a:solidFill>
              </a:defRPr>
            </a:lvl2pPr>
            <a:lvl3pPr marL="1234440" indent="0" algn="ctr">
              <a:buNone/>
              <a:defRPr>
                <a:solidFill>
                  <a:schemeClr val="tx1">
                    <a:tint val="75000"/>
                  </a:schemeClr>
                </a:solidFill>
              </a:defRPr>
            </a:lvl3pPr>
            <a:lvl4pPr marL="1851660" indent="0" algn="ctr">
              <a:buNone/>
              <a:defRPr>
                <a:solidFill>
                  <a:schemeClr val="tx1">
                    <a:tint val="75000"/>
                  </a:schemeClr>
                </a:solidFill>
              </a:defRPr>
            </a:lvl4pPr>
            <a:lvl5pPr marL="2468880" indent="0" algn="ctr">
              <a:buNone/>
              <a:defRPr>
                <a:solidFill>
                  <a:schemeClr val="tx1">
                    <a:tint val="75000"/>
                  </a:schemeClr>
                </a:solidFill>
              </a:defRPr>
            </a:lvl5pPr>
            <a:lvl6pPr marL="3086100" indent="0" algn="ctr">
              <a:buNone/>
              <a:defRPr>
                <a:solidFill>
                  <a:schemeClr val="tx1">
                    <a:tint val="75000"/>
                  </a:schemeClr>
                </a:solidFill>
              </a:defRPr>
            </a:lvl6pPr>
            <a:lvl7pPr marL="3703320" indent="0" algn="ctr">
              <a:buNone/>
              <a:defRPr>
                <a:solidFill>
                  <a:schemeClr val="tx1">
                    <a:tint val="75000"/>
                  </a:schemeClr>
                </a:solidFill>
              </a:defRPr>
            </a:lvl7pPr>
            <a:lvl8pPr marL="4320540" indent="0" algn="ctr">
              <a:buNone/>
              <a:defRPr>
                <a:solidFill>
                  <a:schemeClr val="tx1">
                    <a:tint val="75000"/>
                  </a:schemeClr>
                </a:solidFill>
              </a:defRPr>
            </a:lvl8pPr>
            <a:lvl9pPr marL="493776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4840167" y="366742"/>
            <a:ext cx="4605488" cy="780793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23707" y="366742"/>
            <a:ext cx="13588442" cy="780793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p:cNvSpPr>
          <p:nvPr>
            <p:ph type="pic" sz="quarter" idx="11"/>
          </p:nvPr>
        </p:nvSpPr>
        <p:spPr>
          <a:xfrm>
            <a:off x="4248020" y="1599706"/>
            <a:ext cx="2600449" cy="2674378"/>
          </a:xfrm>
          <a:effectLst/>
        </p:spPr>
        <p:txBody>
          <a:bodyPr rtlCol="0">
            <a:normAutofit/>
          </a:bodyPr>
          <a:lstStyle>
            <a:lvl1pPr marL="0" indent="0">
              <a:buNone/>
              <a:defRPr sz="2000">
                <a:ln>
                  <a:noFill/>
                </a:ln>
                <a:solidFill>
                  <a:schemeClr val="tx1"/>
                </a:solidFill>
                <a:latin typeface="Lato Light"/>
                <a:cs typeface="Lato Light"/>
              </a:defRPr>
            </a:lvl1pPr>
          </a:lstStyle>
          <a:p>
            <a:pPr lvl="0"/>
            <a:endParaRPr lang="en-US" noProof="0" dirty="0"/>
          </a:p>
        </p:txBody>
      </p:sp>
      <p:sp>
        <p:nvSpPr>
          <p:cNvPr id="17" name="Picture Placeholder 13"/>
          <p:cNvSpPr>
            <a:spLocks noGrp="1"/>
          </p:cNvSpPr>
          <p:nvPr>
            <p:ph type="pic" sz="quarter" idx="13"/>
          </p:nvPr>
        </p:nvSpPr>
        <p:spPr>
          <a:xfrm>
            <a:off x="6923260" y="1611559"/>
            <a:ext cx="5268613" cy="5418397"/>
          </a:xfrm>
          <a:effectLst/>
        </p:spPr>
        <p:txBody>
          <a:bodyPr rtlCol="0">
            <a:normAutofit/>
          </a:bodyPr>
          <a:lstStyle>
            <a:lvl1pPr marL="0" indent="0">
              <a:buNone/>
              <a:defRPr sz="2000">
                <a:ln>
                  <a:noFill/>
                </a:ln>
                <a:solidFill>
                  <a:schemeClr val="tx1"/>
                </a:solidFill>
                <a:latin typeface="Lato Light"/>
                <a:cs typeface="Lato Light"/>
              </a:defRPr>
            </a:lvl1pPr>
          </a:lstStyle>
          <a:p>
            <a:pPr lvl="0"/>
            <a:endParaRPr lang="en-US" noProof="0" dirty="0"/>
          </a:p>
        </p:txBody>
      </p:sp>
      <p:sp>
        <p:nvSpPr>
          <p:cNvPr id="13" name="Picture Placeholder 13"/>
          <p:cNvSpPr>
            <a:spLocks noGrp="1"/>
          </p:cNvSpPr>
          <p:nvPr>
            <p:ph type="pic" sz="quarter" idx="16"/>
          </p:nvPr>
        </p:nvSpPr>
        <p:spPr>
          <a:xfrm>
            <a:off x="1568400" y="4355580"/>
            <a:ext cx="2600449" cy="2674380"/>
          </a:xfrm>
          <a:effectLst/>
        </p:spPr>
        <p:txBody>
          <a:bodyPr rtlCol="0">
            <a:normAutofit/>
          </a:bodyPr>
          <a:lstStyle>
            <a:lvl1pPr marL="0" indent="0">
              <a:buNone/>
              <a:defRPr sz="2000">
                <a:ln>
                  <a:noFill/>
                </a:ln>
                <a:solidFill>
                  <a:schemeClr val="tx1"/>
                </a:solidFill>
                <a:latin typeface="Lato Light"/>
                <a:cs typeface="Lato Light"/>
              </a:defRPr>
            </a:lvl1pPr>
          </a:lstStyle>
          <a:p>
            <a:pPr lvl="0"/>
            <a:endParaRPr lang="en-US" noProof="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1027" name="Picture 3" descr="D:\desktop\未标题-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1" y="0"/>
            <a:ext cx="13682856" cy="792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099" name="Picture 3" descr="D:\desktop\未标题-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1" y="0"/>
            <a:ext cx="13682856" cy="792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80711" y="5090378"/>
            <a:ext cx="11628914" cy="1573323"/>
          </a:xfrm>
        </p:spPr>
        <p:txBody>
          <a:bodyPr anchor="t"/>
          <a:lstStyle>
            <a:lvl1pPr algn="l">
              <a:defRPr sz="54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80711" y="3357523"/>
            <a:ext cx="11628914" cy="1732855"/>
          </a:xfrm>
        </p:spPr>
        <p:txBody>
          <a:bodyPr anchor="b"/>
          <a:lstStyle>
            <a:lvl1pPr marL="0" indent="0">
              <a:buNone/>
              <a:defRPr sz="2700">
                <a:solidFill>
                  <a:schemeClr val="tx1">
                    <a:tint val="75000"/>
                  </a:schemeClr>
                </a:solidFill>
              </a:defRPr>
            </a:lvl1pPr>
            <a:lvl2pPr marL="617220" indent="0">
              <a:buNone/>
              <a:defRPr sz="2400">
                <a:solidFill>
                  <a:schemeClr val="tx1">
                    <a:tint val="75000"/>
                  </a:schemeClr>
                </a:solidFill>
              </a:defRPr>
            </a:lvl2pPr>
            <a:lvl3pPr marL="1234440" indent="0">
              <a:buNone/>
              <a:defRPr sz="2200">
                <a:solidFill>
                  <a:schemeClr val="tx1">
                    <a:tint val="75000"/>
                  </a:schemeClr>
                </a:solidFill>
              </a:defRPr>
            </a:lvl3pPr>
            <a:lvl4pPr marL="1851660" indent="0">
              <a:buNone/>
              <a:defRPr sz="1900">
                <a:solidFill>
                  <a:schemeClr val="tx1">
                    <a:tint val="75000"/>
                  </a:schemeClr>
                </a:solidFill>
              </a:defRPr>
            </a:lvl4pPr>
            <a:lvl5pPr marL="2468880" indent="0">
              <a:buNone/>
              <a:defRPr sz="1900">
                <a:solidFill>
                  <a:schemeClr val="tx1">
                    <a:tint val="75000"/>
                  </a:schemeClr>
                </a:solidFill>
              </a:defRPr>
            </a:lvl5pPr>
            <a:lvl6pPr marL="3086100" indent="0">
              <a:buNone/>
              <a:defRPr sz="1900">
                <a:solidFill>
                  <a:schemeClr val="tx1">
                    <a:tint val="75000"/>
                  </a:schemeClr>
                </a:solidFill>
              </a:defRPr>
            </a:lvl6pPr>
            <a:lvl7pPr marL="3703320" indent="0">
              <a:buNone/>
              <a:defRPr sz="1900">
                <a:solidFill>
                  <a:schemeClr val="tx1">
                    <a:tint val="75000"/>
                  </a:schemeClr>
                </a:solidFill>
              </a:defRPr>
            </a:lvl7pPr>
            <a:lvl8pPr marL="4320540" indent="0">
              <a:buNone/>
              <a:defRPr sz="1900">
                <a:solidFill>
                  <a:schemeClr val="tx1">
                    <a:tint val="75000"/>
                  </a:schemeClr>
                </a:solidFill>
              </a:defRPr>
            </a:lvl8pPr>
            <a:lvl9pPr marL="4937760" indent="0">
              <a:buNone/>
              <a:defRPr sz="19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23707" y="2134438"/>
            <a:ext cx="9096965" cy="6040239"/>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10348690" y="2134438"/>
            <a:ext cx="9096965" cy="6040239"/>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84054" y="317232"/>
            <a:ext cx="12312968" cy="1320271"/>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84054" y="1773198"/>
            <a:ext cx="6044851" cy="738984"/>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84054" y="2512182"/>
            <a:ext cx="6044851" cy="4564104"/>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949797" y="1773198"/>
            <a:ext cx="6047225" cy="738984"/>
          </a:xfrm>
        </p:spPr>
        <p:txBody>
          <a:bodyPr anchor="b"/>
          <a:lstStyle>
            <a:lvl1pPr marL="0" indent="0">
              <a:buNone/>
              <a:defRPr sz="3200" b="1"/>
            </a:lvl1pPr>
            <a:lvl2pPr marL="617220" indent="0">
              <a:buNone/>
              <a:defRPr sz="2700" b="1"/>
            </a:lvl2pPr>
            <a:lvl3pPr marL="1234440" indent="0">
              <a:buNone/>
              <a:defRPr sz="2400" b="1"/>
            </a:lvl3pPr>
            <a:lvl4pPr marL="1851660" indent="0">
              <a:buNone/>
              <a:defRPr sz="2200" b="1"/>
            </a:lvl4pPr>
            <a:lvl5pPr marL="2468880" indent="0">
              <a:buNone/>
              <a:defRPr sz="2200" b="1"/>
            </a:lvl5pPr>
            <a:lvl6pPr marL="3086100" indent="0">
              <a:buNone/>
              <a:defRPr sz="2200" b="1"/>
            </a:lvl6pPr>
            <a:lvl7pPr marL="3703320" indent="0">
              <a:buNone/>
              <a:defRPr sz="2200" b="1"/>
            </a:lvl7pPr>
            <a:lvl8pPr marL="4320540" indent="0">
              <a:buNone/>
              <a:defRPr sz="2200" b="1"/>
            </a:lvl8pPr>
            <a:lvl9pPr marL="4937760" indent="0">
              <a:buNone/>
              <a:defRPr sz="2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949797" y="2512182"/>
            <a:ext cx="6047225" cy="4564104"/>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4055" y="315398"/>
            <a:ext cx="4500979" cy="1342275"/>
          </a:xfrm>
        </p:spPr>
        <p:txBody>
          <a:bodyPr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348920" y="315399"/>
            <a:ext cx="7648101" cy="6760887"/>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84055" y="1657674"/>
            <a:ext cx="4500979" cy="5418612"/>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681586" y="5545137"/>
            <a:ext cx="8208645" cy="654635"/>
          </a:xfrm>
        </p:spPr>
        <p:txBody>
          <a:bodyPr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681586" y="707812"/>
            <a:ext cx="8208645" cy="4752975"/>
          </a:xfrm>
        </p:spPr>
        <p:txBody>
          <a:bodyPr/>
          <a:lstStyle>
            <a:lvl1pPr marL="0" indent="0">
              <a:buNone/>
              <a:defRPr sz="4300"/>
            </a:lvl1pPr>
            <a:lvl2pPr marL="617220" indent="0">
              <a:buNone/>
              <a:defRPr sz="3800"/>
            </a:lvl2pPr>
            <a:lvl3pPr marL="1234440" indent="0">
              <a:buNone/>
              <a:defRPr sz="3200"/>
            </a:lvl3pPr>
            <a:lvl4pPr marL="1851660" indent="0">
              <a:buNone/>
              <a:defRPr sz="2700"/>
            </a:lvl4pPr>
            <a:lvl5pPr marL="2468880" indent="0">
              <a:buNone/>
              <a:defRPr sz="2700"/>
            </a:lvl5pPr>
            <a:lvl6pPr marL="3086100" indent="0">
              <a:buNone/>
              <a:defRPr sz="2700"/>
            </a:lvl6pPr>
            <a:lvl7pPr marL="3703320" indent="0">
              <a:buNone/>
              <a:defRPr sz="2700"/>
            </a:lvl7pPr>
            <a:lvl8pPr marL="4320540" indent="0">
              <a:buNone/>
              <a:defRPr sz="2700"/>
            </a:lvl8pPr>
            <a:lvl9pPr marL="4937760" indent="0">
              <a:buNone/>
              <a:defRPr sz="2700"/>
            </a:lvl9pPr>
          </a:lstStyle>
          <a:p>
            <a:endParaRPr lang="zh-CN" altLang="en-US"/>
          </a:p>
        </p:txBody>
      </p:sp>
      <p:sp>
        <p:nvSpPr>
          <p:cNvPr id="4" name="文本占位符 3"/>
          <p:cNvSpPr>
            <a:spLocks noGrp="1"/>
          </p:cNvSpPr>
          <p:nvPr>
            <p:ph type="body" sz="half" idx="2"/>
          </p:nvPr>
        </p:nvSpPr>
        <p:spPr>
          <a:xfrm>
            <a:off x="2681586" y="6199772"/>
            <a:ext cx="8208645" cy="929690"/>
          </a:xfrm>
        </p:spPr>
        <p:txBody>
          <a:bodyPr/>
          <a:lstStyle>
            <a:lvl1pPr marL="0" indent="0">
              <a:buNone/>
              <a:defRPr sz="1900"/>
            </a:lvl1pPr>
            <a:lvl2pPr marL="617220" indent="0">
              <a:buNone/>
              <a:defRPr sz="1600"/>
            </a:lvl2pPr>
            <a:lvl3pPr marL="1234440" indent="0">
              <a:buNone/>
              <a:defRPr sz="1400"/>
            </a:lvl3pPr>
            <a:lvl4pPr marL="1851660" indent="0">
              <a:buNone/>
              <a:defRPr sz="1200"/>
            </a:lvl4pPr>
            <a:lvl5pPr marL="2468880" indent="0">
              <a:buNone/>
              <a:defRPr sz="1200"/>
            </a:lvl5pPr>
            <a:lvl6pPr marL="3086100" indent="0">
              <a:buNone/>
              <a:defRPr sz="1200"/>
            </a:lvl6pPr>
            <a:lvl7pPr marL="3703320" indent="0">
              <a:buNone/>
              <a:defRPr sz="1200"/>
            </a:lvl7pPr>
            <a:lvl8pPr marL="4320540" indent="0">
              <a:buNone/>
              <a:defRPr sz="1200"/>
            </a:lvl8pPr>
            <a:lvl9pPr marL="493776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ECB4F7-CDA6-4D6A-8231-574AF9D118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60C981-4EE3-450C-BD26-AA72518E114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microsoft.com/office/2007/relationships/hdphoto" Target="../media/image4.wdp"/><Relationship Id="rId17" Type="http://schemas.openxmlformats.org/officeDocument/2006/relationships/image" Target="../media/image3.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extLst>
              <a:ext uri="{BEBA8EAE-BF5A-486C-A8C5-ECC9F3942E4B}">
                <a14:imgProps xmlns:a14="http://schemas.microsoft.com/office/drawing/2010/main">
                  <a14:imgLayer r:embed="rId18">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84054" y="317232"/>
            <a:ext cx="12312968" cy="1320271"/>
          </a:xfrm>
          <a:prstGeom prst="rect">
            <a:avLst/>
          </a:prstGeom>
        </p:spPr>
        <p:txBody>
          <a:bodyPr vert="horz" lIns="123444" tIns="61722" rIns="123444" bIns="6172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84054" y="1848380"/>
            <a:ext cx="12312968" cy="5227906"/>
          </a:xfrm>
          <a:prstGeom prst="rect">
            <a:avLst/>
          </a:prstGeom>
        </p:spPr>
        <p:txBody>
          <a:bodyPr vert="horz" lIns="123444" tIns="61722" rIns="123444" bIns="61722"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84054" y="7342173"/>
            <a:ext cx="3192251" cy="421753"/>
          </a:xfrm>
          <a:prstGeom prst="rect">
            <a:avLst/>
          </a:prstGeom>
        </p:spPr>
        <p:txBody>
          <a:bodyPr vert="horz" lIns="123444" tIns="61722" rIns="123444" bIns="61722" rtlCol="0" anchor="ctr"/>
          <a:lstStyle>
            <a:lvl1pPr algn="l">
              <a:defRPr sz="1600">
                <a:solidFill>
                  <a:schemeClr val="tx1">
                    <a:tint val="75000"/>
                  </a:schemeClr>
                </a:solidFill>
              </a:defRPr>
            </a:lvl1pPr>
          </a:lstStyle>
          <a:p>
            <a:fld id="{32ECB4F7-CDA6-4D6A-8231-574AF9D11862}" type="datetimeFigureOut">
              <a:rPr lang="zh-CN" altLang="en-US" smtClean="0"/>
            </a:fld>
            <a:endParaRPr lang="zh-CN" altLang="en-US"/>
          </a:p>
        </p:txBody>
      </p:sp>
      <p:sp>
        <p:nvSpPr>
          <p:cNvPr id="5" name="页脚占位符 4"/>
          <p:cNvSpPr>
            <a:spLocks noGrp="1"/>
          </p:cNvSpPr>
          <p:nvPr>
            <p:ph type="ftr" sz="quarter" idx="3"/>
          </p:nvPr>
        </p:nvSpPr>
        <p:spPr>
          <a:xfrm>
            <a:off x="4674368" y="7342173"/>
            <a:ext cx="4332340" cy="421753"/>
          </a:xfrm>
          <a:prstGeom prst="rect">
            <a:avLst/>
          </a:prstGeom>
        </p:spPr>
        <p:txBody>
          <a:bodyPr vert="horz" lIns="123444" tIns="61722" rIns="123444" bIns="6172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804770" y="7342173"/>
            <a:ext cx="3192251" cy="421753"/>
          </a:xfrm>
          <a:prstGeom prst="rect">
            <a:avLst/>
          </a:prstGeom>
        </p:spPr>
        <p:txBody>
          <a:bodyPr vert="horz" lIns="123444" tIns="61722" rIns="123444" bIns="61722" rtlCol="0" anchor="ctr"/>
          <a:lstStyle>
            <a:lvl1pPr algn="r">
              <a:defRPr sz="1600">
                <a:solidFill>
                  <a:schemeClr val="tx1">
                    <a:tint val="75000"/>
                  </a:schemeClr>
                </a:solidFill>
              </a:defRPr>
            </a:lvl1pPr>
          </a:lstStyle>
          <a:p>
            <a:fld id="{8460C981-4EE3-450C-BD26-AA72518E114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234440" rtl="0" eaLnBrk="1" latinLnBrk="0" hangingPunct="1">
        <a:spcBef>
          <a:spcPct val="0"/>
        </a:spcBef>
        <a:buNone/>
        <a:defRPr sz="5900" kern="1200">
          <a:solidFill>
            <a:schemeClr val="tx1"/>
          </a:solidFill>
          <a:latin typeface="+mj-lt"/>
          <a:ea typeface="+mj-ea"/>
          <a:cs typeface="+mj-cs"/>
        </a:defRPr>
      </a:lvl1pPr>
    </p:titleStyle>
    <p:bodyStyle>
      <a:lvl1pPr marL="462915" indent="-462915" algn="l" defTabSz="12344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1003300" indent="-386080" algn="l" defTabSz="123444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43050" indent="-308610" algn="l" defTabSz="12344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602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7749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9471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1193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2915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246370" indent="-308610" algn="l" defTabSz="12344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34440" rtl="0" eaLnBrk="1" latinLnBrk="0" hangingPunct="1">
        <a:defRPr sz="2400" kern="1200">
          <a:solidFill>
            <a:schemeClr val="tx1"/>
          </a:solidFill>
          <a:latin typeface="+mn-lt"/>
          <a:ea typeface="+mn-ea"/>
          <a:cs typeface="+mn-cs"/>
        </a:defRPr>
      </a:lvl1pPr>
      <a:lvl2pPr marL="617220" algn="l" defTabSz="1234440" rtl="0" eaLnBrk="1" latinLnBrk="0" hangingPunct="1">
        <a:defRPr sz="2400" kern="1200">
          <a:solidFill>
            <a:schemeClr val="tx1"/>
          </a:solidFill>
          <a:latin typeface="+mn-lt"/>
          <a:ea typeface="+mn-ea"/>
          <a:cs typeface="+mn-cs"/>
        </a:defRPr>
      </a:lvl2pPr>
      <a:lvl3pPr marL="1234440" algn="l" defTabSz="1234440" rtl="0" eaLnBrk="1" latinLnBrk="0" hangingPunct="1">
        <a:defRPr sz="2400" kern="1200">
          <a:solidFill>
            <a:schemeClr val="tx1"/>
          </a:solidFill>
          <a:latin typeface="+mn-lt"/>
          <a:ea typeface="+mn-ea"/>
          <a:cs typeface="+mn-cs"/>
        </a:defRPr>
      </a:lvl3pPr>
      <a:lvl4pPr marL="1851660" algn="l" defTabSz="1234440" rtl="0" eaLnBrk="1" latinLnBrk="0" hangingPunct="1">
        <a:defRPr sz="2400" kern="1200">
          <a:solidFill>
            <a:schemeClr val="tx1"/>
          </a:solidFill>
          <a:latin typeface="+mn-lt"/>
          <a:ea typeface="+mn-ea"/>
          <a:cs typeface="+mn-cs"/>
        </a:defRPr>
      </a:lvl4pPr>
      <a:lvl5pPr marL="2468880" algn="l" defTabSz="1234440" rtl="0" eaLnBrk="1" latinLnBrk="0" hangingPunct="1">
        <a:defRPr sz="2400" kern="1200">
          <a:solidFill>
            <a:schemeClr val="tx1"/>
          </a:solidFill>
          <a:latin typeface="+mn-lt"/>
          <a:ea typeface="+mn-ea"/>
          <a:cs typeface="+mn-cs"/>
        </a:defRPr>
      </a:lvl5pPr>
      <a:lvl6pPr marL="3086100" algn="l" defTabSz="1234440" rtl="0" eaLnBrk="1" latinLnBrk="0" hangingPunct="1">
        <a:defRPr sz="2400" kern="1200">
          <a:solidFill>
            <a:schemeClr val="tx1"/>
          </a:solidFill>
          <a:latin typeface="+mn-lt"/>
          <a:ea typeface="+mn-ea"/>
          <a:cs typeface="+mn-cs"/>
        </a:defRPr>
      </a:lvl6pPr>
      <a:lvl7pPr marL="3703320" algn="l" defTabSz="1234440" rtl="0" eaLnBrk="1" latinLnBrk="0" hangingPunct="1">
        <a:defRPr sz="2400" kern="1200">
          <a:solidFill>
            <a:schemeClr val="tx1"/>
          </a:solidFill>
          <a:latin typeface="+mn-lt"/>
          <a:ea typeface="+mn-ea"/>
          <a:cs typeface="+mn-cs"/>
        </a:defRPr>
      </a:lvl7pPr>
      <a:lvl8pPr marL="4320540" algn="l" defTabSz="1234440" rtl="0" eaLnBrk="1" latinLnBrk="0" hangingPunct="1">
        <a:defRPr sz="2400" kern="1200">
          <a:solidFill>
            <a:schemeClr val="tx1"/>
          </a:solidFill>
          <a:latin typeface="+mn-lt"/>
          <a:ea typeface="+mn-ea"/>
          <a:cs typeface="+mn-cs"/>
        </a:defRPr>
      </a:lvl8pPr>
      <a:lvl9pPr marL="4937760" algn="l" defTabSz="12344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5.xml"/><Relationship Id="rId7" Type="http://schemas.openxmlformats.org/officeDocument/2006/relationships/image" Target="../media/image8.png"/><Relationship Id="rId6" Type="http://schemas.openxmlformats.org/officeDocument/2006/relationships/image" Target="../media/image7.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6.jpeg"/><Relationship Id="rId2" Type="http://schemas.microsoft.com/office/2007/relationships/hdphoto" Target="../media/image4.wdp"/><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5" Type="http://schemas.openxmlformats.org/officeDocument/2006/relationships/notesSlide" Target="../notesSlides/notesSlide104.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5" Type="http://schemas.openxmlformats.org/officeDocument/2006/relationships/notesSlide" Target="../notesSlides/notesSlide109.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image4.wdp"/><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themeOverride" Target="../theme/themeOverride1.xml"/><Relationship Id="rId2" Type="http://schemas.microsoft.com/office/2007/relationships/hdphoto" Target="../media/image4.wdp"/><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5.xml"/><Relationship Id="rId1"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6" Type="http://schemas.openxmlformats.org/officeDocument/2006/relationships/notesSlide" Target="../notesSlides/notesSlide53.xml"/><Relationship Id="rId5" Type="http://schemas.openxmlformats.org/officeDocument/2006/relationships/slideLayout" Target="../slideLayouts/slideLayout12.xml"/><Relationship Id="rId4" Type="http://schemas.openxmlformats.org/officeDocument/2006/relationships/themeOverride" Target="../theme/themeOverride2.xml"/><Relationship Id="rId3" Type="http://schemas.openxmlformats.org/officeDocument/2006/relationships/image" Target="../media/image11.jpeg"/><Relationship Id="rId2" Type="http://schemas.microsoft.com/office/2007/relationships/hdphoto" Target="../media/image4.wdp"/><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76.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7.xml"/><Relationship Id="rId5" Type="http://schemas.openxmlformats.org/officeDocument/2006/relationships/slideLayout" Target="../slideLayouts/slideLayout12.xml"/><Relationship Id="rId4" Type="http://schemas.openxmlformats.org/officeDocument/2006/relationships/themeOverride" Target="../theme/themeOverride3.xml"/><Relationship Id="rId3" Type="http://schemas.openxmlformats.org/officeDocument/2006/relationships/image" Target="../media/image12.jpeg"/><Relationship Id="rId2" Type="http://schemas.microsoft.com/office/2007/relationships/hdphoto" Target="../media/image4.wdp"/><Relationship Id="rId1" Type="http://schemas.openxmlformats.org/officeDocument/2006/relationships/image" Target="../media/image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5" Type="http://schemas.openxmlformats.org/officeDocument/2006/relationships/notesSlide" Target="../notesSlides/notesSlide87.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93.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5" Type="http://schemas.openxmlformats.org/officeDocument/2006/relationships/notesSlide" Target="../notesSlides/notesSlide97.xml"/><Relationship Id="rId4" Type="http://schemas.openxmlformats.org/officeDocument/2006/relationships/slideLayout" Target="../slideLayouts/slideLayout15.xml"/><Relationship Id="rId3" Type="http://schemas.openxmlformats.org/officeDocument/2006/relationships/image" Target="../media/image8.png"/><Relationship Id="rId2" Type="http://schemas.microsoft.com/office/2007/relationships/hdphoto" Target="../media/image4.wdp"/><Relationship Id="rId1" Type="http://schemas.openxmlformats.org/officeDocument/2006/relationships/image" Target="../media/image5.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pic>
        <p:nvPicPr>
          <p:cNvPr id="3" name="图片 2" descr="贵州健康职业学院南大门"/>
          <p:cNvPicPr>
            <a:picLocks noChangeAspect="1"/>
          </p:cNvPicPr>
          <p:nvPr/>
        </p:nvPicPr>
        <p:blipFill>
          <a:blip r:embed="rId3">
            <a:lum bright="6000"/>
          </a:blip>
          <a:stretch>
            <a:fillRect/>
          </a:stretch>
        </p:blipFill>
        <p:spPr>
          <a:xfrm>
            <a:off x="-10795" y="-3175"/>
            <a:ext cx="13656945" cy="7853045"/>
          </a:xfrm>
          <a:prstGeom prst="rect">
            <a:avLst/>
          </a:prstGeom>
        </p:spPr>
      </p:pic>
      <p:pic>
        <p:nvPicPr>
          <p:cNvPr id="107" name="AudioJoiner150910135131.mp3">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6528122" y="-679521"/>
            <a:ext cx="609600" cy="609600"/>
          </a:xfrm>
          <a:prstGeom prst="rect">
            <a:avLst/>
          </a:prstGeom>
        </p:spPr>
      </p:pic>
      <p:pic>
        <p:nvPicPr>
          <p:cNvPr id="6" name="图片 5" descr="11"/>
          <p:cNvPicPr>
            <a:picLocks noChangeAspect="1"/>
          </p:cNvPicPr>
          <p:nvPr/>
        </p:nvPicPr>
        <p:blipFill>
          <a:blip r:embed="rId7"/>
          <a:stretch>
            <a:fillRect/>
          </a:stretch>
        </p:blipFill>
        <p:spPr>
          <a:xfrm>
            <a:off x="685800" y="426085"/>
            <a:ext cx="1291590" cy="1290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10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000" numSld="998" showWhenStopped="0">
                <p:cTn id="7" repeatCount="indefinite" fill="hold" display="0">
                  <p:stCondLst>
                    <p:cond delay="indefinite"/>
                  </p:stCondLst>
                  <p:endCondLst>
                    <p:cond evt="onStopAudio" delay="0">
                      <p:tgtEl>
                        <p:sldTgt/>
                      </p:tgtEl>
                    </p:cond>
                  </p:endCondLst>
                </p:cTn>
                <p:tgtEl>
                  <p:spTgt spid="10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5980" y="751205"/>
            <a:ext cx="11920220" cy="452310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第十二条 每学期开学时，学生按学校规定时间办理入学注册手续。因故不能如期注册的，应当于开学之日以书面形式向班主任请假，经所在系同意，并报学生处备案，方可延期注册。请假期限不得超过2周，逾期者按旷课对待。未经请假且未有因不可抗力等因素延迟的，2周内按旷课对待，超出2周的，不予注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凭该学期的学费收据，到学生处办理注册手续。学生处在其学生证上标明“注册”字样及日期，并加盖公章。未按学校规定缴纳学费或者有其他不符合注册条件的，不予注册。若经本人申请，学校校长办公会同意减免、缓交学费的，可凭学校正式通知注册。未注册学生的学生证无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家庭经济困难的学生可以申请助学贷款或者其他形式资助，办理有关手续后注册。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学校按照国家有关规定为家庭经济困难学生提供教育救助，完善学生资助体系，保证学生不因家庭经济困难而放弃学业。具体按照贵州健康职业学院学生资助管理办法执行。</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845185"/>
            <a:ext cx="121996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10、毕业生登记表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11、毕业生报到证</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第六条 归档要求及时间、手续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（一）学生档案管理部门要按照归档范围及要求，将应归档的材料，收集齐全、完整；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（二）凡需归档的材料，一律用蓝黑色钢笔（或签字笔）填写，严禁使用纯蓝钢笔、圆珠笔填写或复写，以利于档案的保存与使用；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（三）新生档案材料在新生入学3个月之内由各系辅导员、班主任负责收齐后按一定程序转交给该系档案管理人员，严格交接手续；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（四）教务处、学生处等相关部门应将学生相应的奖励、处分、学籍变动等有关材料及时转交各系档案管理人员，存入学生个人档案；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学生毕业期间，学生资助管理中心、校医院、招生就业处应及时将贷款学生还款确认书、毕业生体检表、就业通知书转交各系档案管理人员，各系有关部门也应将本系毕业学生成绩单、团建材料、党建材料、大学毕业生登记表等材料转交本系档案管理人员，及时入档。</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706245"/>
            <a:ext cx="121996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第七条 各系（部）必须指定专人负责管理学生档案，建立本系学生档案管理制度，对接收的学生档案和相关材料要及时进行整理、归档，要严格执行安全和保密制度，不得随意堆放，严防档案的毁损、失散和泄密，做好档案的防火、防盗、防鼠虫、防尘、防光、防潮等工作。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第八条 学生档案的查阅制度</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（一）学生本人不得查阅个人档案，档案管理人员也不得向学生本人泄漏档案内容；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（二）凡需查阅学生档案，或复印、摘抄档案内容，须填写《查阅学生档案申请表》，由查阅单位负责人和学生档案所在系分管负责人签批同意后在档案管理工作人员陪同下方可；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（三）查阅人员不得涂改、拆散、抽取、撤换、图划、污损和泄露学生档案材料，也不得翻阅无关查阅目的的学生其他材料；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（四）学生档案原则上不外借，如遇特殊情况，需单位开具证明并由分管领导签字后方可借阅。用毕后应及时归还，借阅时间不得超过7天；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（五）对于违反借、查阅制度人员，视其情节轻重，上报主管单位或分管领导予以批评教育，给予纪律处分，直至追究法律责任。</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622800" y="871220"/>
            <a:ext cx="443611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4319588" y="910590"/>
            <a:ext cx="504190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第三章 学生档案的保管</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706245"/>
            <a:ext cx="121996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第九条 毕业生离校前和学生退学，各系须在教务处、学生处的指导下，整理好毕业生和退学学生的档案，做好装档密封及转递工作。档案材料应在学生派遣前由各系学生档案管理人员做好档案的整理、归档工作。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第十条 各系学生档案管理人员在转递本系学生档案时，须仔细填写《学生档案材料转递通知单》，核对档案袋内的内容与学生本人是否一致、档案材料是否齐全，完全无误后密封。坚决杜绝错装、漏装等现象发生。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第十一条 毕业生档案在派遣后两周内通过机要部门寄送具有人事档案管理权的用人单位人事部门或上级主管（人事代理）部门，不能自带，档案寄送地址依据毕业生就业协议书“档案转寄详细地址”栏所填信息，毕业前未就业的毕业生档案原则上寄送到生源所在地教育局，退学学生档案退回生源所在地人事局或教育局。</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第十二条 学生档案转出后应在档案底册上作相应处理，如注明该档案何时转往何处等。档案转出后一个月仍未收到回执，由院档案管理机构发函催要；收到回执后，要将其粘贴在《学生档案材料转递通知单》存根上备查。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第十三条 毕业生在工作单位报到一个月内，务必到有关部门查收个人档案，未查收到档案的毕业生，及时到本系档案管理部门查询。 </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622800" y="871220"/>
            <a:ext cx="443611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4319588" y="910590"/>
            <a:ext cx="504190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第四章 学生档案的转递</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706245"/>
            <a:ext cx="12199620" cy="82994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第十四条 本办法如与上级规定不符，按上级有关规定执行。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第十五条 本办法由学生处负责解释，自公布之日起执行。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5179060" y="871220"/>
            <a:ext cx="332359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4319588" y="910590"/>
            <a:ext cx="504190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第五章   附 则</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78"/>
                                        </p:tgtEl>
                                        <p:attrNameLst>
                                          <p:attrName>style.visibility</p:attrName>
                                        </p:attrNameLst>
                                      </p:cBhvr>
                                      <p:to>
                                        <p:strVal val="visible"/>
                                      </p:to>
                                    </p:set>
                                    <p:animEffect transition="in" filter="barn(inVertical)">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2000"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学生事务管理规定</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3454400" y="3395345"/>
            <a:ext cx="7110730" cy="1014730"/>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4. 贵州健康职业学院学生请销假制度</a:t>
            </a:r>
            <a:endParaRPr lang="zh-CN" altLang="en-US" sz="3000">
              <a:latin typeface="方正小标宋简体" panose="03000509000000000000" charset="-122"/>
              <a:ea typeface="方正小标宋简体" panose="03000509000000000000" charset="-122"/>
            </a:endParaRPr>
          </a:p>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a:t>
            </a:r>
            <a:r>
              <a:rPr lang="en-US" altLang="zh-CN" sz="2000">
                <a:latin typeface="方正小标宋简体" panose="03000509000000000000" charset="-122"/>
                <a:ea typeface="方正小标宋简体" panose="03000509000000000000" charset="-122"/>
              </a:rPr>
              <a:t>9</a:t>
            </a:r>
            <a:r>
              <a:rPr lang="zh-CN" altLang="en-US" sz="2000">
                <a:latin typeface="方正小标宋简体" panose="03000509000000000000" charset="-122"/>
                <a:ea typeface="方正小标宋简体" panose="03000509000000000000" charset="-122"/>
              </a:rPr>
              <a:t>年</a:t>
            </a:r>
            <a:r>
              <a:rPr lang="en-US" altLang="zh-CN" sz="2000">
                <a:latin typeface="方正小标宋简体" panose="03000509000000000000" charset="-122"/>
                <a:ea typeface="方正小标宋简体" panose="03000509000000000000" charset="-122"/>
              </a:rPr>
              <a:t>3</a:t>
            </a:r>
            <a:r>
              <a:rPr lang="zh-CN" altLang="en-US" sz="2000">
                <a:latin typeface="方正小标宋简体" panose="03000509000000000000" charset="-122"/>
                <a:ea typeface="方正小标宋简体" panose="03000509000000000000" charset="-122"/>
              </a:rPr>
              <a:t>月</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01675"/>
            <a:ext cx="12199620" cy="71088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为建立良好的教学秩序和生活秩序，严格考勤制度，培养学生良好习惯，减少和避免学生意外事故发生，确保学生圆满完成学业，根据《普通高等学校学生管理规定（教育部令第41号）》、《贵州健康职业学院学生管理规定》的有关规定，特制定本制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第一条 所有在校学生应当按时参加教育教学计划规定和学院统一组织的活动，所有活动都应当进行考勤。因故不能参加学习活动（如上课、实习、军训、学校、分院、处室组织的活动等）时，必须履行请假手续。学生在假期期满后，必须按规定的日期返校。如有特殊情况，不能按时到校的，应按规定办理续假手续。节假日期满不能返校者，应按规定办理请假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第二条 学生请假首先应填写《请假条》，说明请假事由和请假时间，并附有关证明材料（事假者必须有家长的电话请假，病假者必须有有效医院证明）。请假条须先经班主任批准，然后按准假权限逐级报有关领导批准，经批准后的《请假条》，由请假学生交班主任方可离校或不参加学习及活动。请假期满，学生须到班主任处办理销假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第三条 学生请病假如因特殊情况不能办理手续的，必须在3天内补办相关手续，手续可委托班委代为办理，但须经本人或其监护人签字。</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第四条  学生请事假应从严掌握，如确实遇到特殊情况方可准假。学生在填写《请假条》前，须让其家长与班主任联系并说明情况。</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第五条  学生假满而未能返校时，应履行续假手续，续假应由学生本人及家长电话联系其班主任并说明原因，得到同意后，方可由学生委托其所在班级班委代其办理，续假手续与请假手续相同。请假和续假的总天数不得超过本学期总天数的三分之一。</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01675"/>
            <a:ext cx="121996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第六条  请假手续应由学生本人办理。学生请假地如不在学校，应让其家长联系班主任且得到批准后，方可委托其所在班级班委代其办理请假手续。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第七条  学生不得先休假再补假。</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第八条  学生请假一天及以内，由班主任审批；请假一天以上三天以内（包括三天），由各系学生科审批；请假三天以上一周以内（包括一周），由系主任审批；请假一周以上两周以内（包括两周）,由学院学生处审批；请假两周以上，由学院分管领导审批。逐级审批应写具建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第九条 下列情况之一者，以旷课论处：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不履行请假手续而离校者；不按请假制度履行请假手续者；请假未经批准而擅自离校者；假满后不销假者；假满后申请续假未经批准而擅自离校者；请病假没有医院证明而不参加学习活动者；擅自离校而委托他人为自己请事假者；事后补假者（确有特殊情况，且持有有效证明经各系学生科同意者除外）；请假理由与事实不符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第十条 学生在法定假期离校前须向班主任请假后，方可离校。但星期日晚自习前必须返校。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第十一条 本制度自公布之日起执行。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附件： 1.贵州健康职业学院学生请假条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2.贵州健康职业学院请销假登记表</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887730" y="763270"/>
            <a:ext cx="1310005" cy="460375"/>
          </a:xfrm>
          <a:prstGeom prst="rect">
            <a:avLst/>
          </a:prstGeom>
          <a:noFill/>
          <a:ln w="9525">
            <a:noFill/>
          </a:ln>
        </p:spPr>
        <p:txBody>
          <a:bodyPr wrap="square">
            <a:spAutoFit/>
          </a:bodyPr>
          <a:p>
            <a:pPr indent="0"/>
            <a:r>
              <a:rPr lang="zh-CN" b="0">
                <a:solidFill>
                  <a:srgbClr val="000000"/>
                </a:solidFill>
                <a:ea typeface="宋体" panose="02010600030101010101" pitchFamily="2" charset="-122"/>
              </a:rPr>
              <a:t>附表</a:t>
            </a:r>
            <a:r>
              <a:rPr lang="en-US" b="0">
                <a:solidFill>
                  <a:srgbClr val="000000"/>
                </a:solidFill>
                <a:latin typeface="仿宋_GB2312" panose="02010609030101010101" charset="-122"/>
                <a:ea typeface="宋体" panose="02010600030101010101" pitchFamily="2" charset="-122"/>
              </a:rPr>
              <a:t>1</a:t>
            </a:r>
            <a:endParaRPr lang="en-US" altLang="en-US" b="0">
              <a:solidFill>
                <a:srgbClr val="000000"/>
              </a:solidFill>
              <a:latin typeface="仿宋_GB2312" panose="02010609030101010101" charset="-122"/>
              <a:ea typeface="宋体" panose="02010600030101010101" pitchFamily="2" charset="-122"/>
            </a:endParaRPr>
          </a:p>
        </p:txBody>
      </p:sp>
      <p:sp>
        <p:nvSpPr>
          <p:cNvPr id="3" name="文本框 2"/>
          <p:cNvSpPr txBox="1"/>
          <p:nvPr/>
        </p:nvSpPr>
        <p:spPr>
          <a:xfrm>
            <a:off x="3934778" y="1132205"/>
            <a:ext cx="5811520" cy="583565"/>
          </a:xfrm>
          <a:prstGeom prst="rect">
            <a:avLst/>
          </a:prstGeom>
          <a:noFill/>
          <a:ln w="9525">
            <a:noFill/>
          </a:ln>
        </p:spPr>
        <p:txBody>
          <a:bodyPr wrap="square">
            <a:spAutoFit/>
          </a:bodyPr>
          <a:p>
            <a:pPr indent="0" algn="ctr"/>
            <a:r>
              <a:rPr lang="zh-CN" sz="3200" b="1">
                <a:solidFill>
                  <a:srgbClr val="000000"/>
                </a:solidFill>
                <a:ea typeface="宋体" panose="02010600030101010101" pitchFamily="2" charset="-122"/>
              </a:rPr>
              <a:t>贵州健康职业学院学生请假条</a:t>
            </a:r>
            <a:endParaRPr lang="zh-CN" sz="3200" b="1">
              <a:solidFill>
                <a:srgbClr val="000000"/>
              </a:solidFill>
              <a:ea typeface="宋体" panose="02010600030101010101" pitchFamily="2" charset="-122"/>
            </a:endParaRPr>
          </a:p>
        </p:txBody>
      </p:sp>
      <p:sp>
        <p:nvSpPr>
          <p:cNvPr id="4" name="文本框 3"/>
          <p:cNvSpPr txBox="1"/>
          <p:nvPr/>
        </p:nvSpPr>
        <p:spPr>
          <a:xfrm>
            <a:off x="265430" y="1706245"/>
            <a:ext cx="13171170" cy="6000750"/>
          </a:xfrm>
          <a:prstGeom prst="rect">
            <a:avLst/>
          </a:prstGeom>
          <a:noFill/>
        </p:spPr>
        <p:txBody>
          <a:bodyPr wrap="square" rtlCol="0">
            <a:spAutoFit/>
          </a:bodyPr>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尊敬的_________老师：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　　您好!我是____系____班的学生______，因为______________，需要请假______天，时间从________到________，去往地点_____________，请假期间本人有效联系方式_______________，家长有效联系方式_______________。</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本人保证请假期间的个人人身和财产安全，期间任何安全问题责任自负，恳请您批准，谢谢!</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ctr"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本人签名：          日    期：</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班主任审核意见及建议：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                        签名：           年   月   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学生科审核意见及建议：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签名：</a:t>
            </a: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年   月   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系主任审核意见及建议：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签名：</a:t>
            </a: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年   月   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学生处审核意见及建议：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签名：</a:t>
            </a: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年   月   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学院分管领导审核意见：</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lnSpc>
                <a:spcPts val="2880"/>
              </a:lnSpc>
            </a:pP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签名：</a:t>
            </a:r>
            <a:r>
              <a:rPr lang="zh-CN" altLang="en-US">
                <a:latin typeface="仿宋_GB2312" panose="02010609030101010101" charset="-122"/>
                <a:ea typeface="仿宋_GB2312" panose="02010609030101010101" charset="-122"/>
                <a:cs typeface="仿宋_GB2312" panose="02010609030101010101" charset="-122"/>
                <a:sym typeface="+mn-ea"/>
              </a:rPr>
              <a:t>           </a:t>
            </a:r>
            <a:r>
              <a:rPr lang="zh-CN" altLang="en-US">
                <a:latin typeface="仿宋_GB2312" panose="02010609030101010101" charset="-122"/>
                <a:ea typeface="仿宋_GB2312" panose="02010609030101010101" charset="-122"/>
                <a:cs typeface="仿宋_GB2312" panose="02010609030101010101" charset="-122"/>
                <a:sym typeface="+mn-ea"/>
              </a:rPr>
              <a:t>年   月   日</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wipe(down)">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1" nodeType="clickEffect">
                                  <p:stCondLst>
                                    <p:cond delay="0"/>
                                  </p:stCondLst>
                                  <p:childTnLst>
                                    <p:set>
                                      <p:cBhvr>
                                        <p:cTn id="16" dur="2000"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4"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887730" y="763270"/>
            <a:ext cx="1310005" cy="460375"/>
          </a:xfrm>
          <a:prstGeom prst="rect">
            <a:avLst/>
          </a:prstGeom>
          <a:noFill/>
          <a:ln w="9525">
            <a:noFill/>
          </a:ln>
        </p:spPr>
        <p:txBody>
          <a:bodyPr wrap="square">
            <a:spAutoFit/>
          </a:bodyPr>
          <a:p>
            <a:pPr indent="0"/>
            <a:r>
              <a:rPr b="0">
                <a:solidFill>
                  <a:srgbClr val="000000"/>
                </a:solidFill>
                <a:ea typeface="宋体" panose="02010600030101010101" pitchFamily="2" charset="-122"/>
              </a:rPr>
              <a:t>附件2</a:t>
            </a:r>
            <a:endParaRPr b="0">
              <a:solidFill>
                <a:srgbClr val="000000"/>
              </a:solidFill>
              <a:ea typeface="宋体" panose="02010600030101010101" pitchFamily="2" charset="-122"/>
            </a:endParaRPr>
          </a:p>
        </p:txBody>
      </p:sp>
      <p:sp>
        <p:nvSpPr>
          <p:cNvPr id="3" name="文本框 2"/>
          <p:cNvSpPr txBox="1"/>
          <p:nvPr/>
        </p:nvSpPr>
        <p:spPr>
          <a:xfrm>
            <a:off x="2646045" y="1132205"/>
            <a:ext cx="8389620" cy="583565"/>
          </a:xfrm>
          <a:prstGeom prst="rect">
            <a:avLst/>
          </a:prstGeom>
          <a:noFill/>
          <a:ln w="9525">
            <a:noFill/>
          </a:ln>
        </p:spPr>
        <p:txBody>
          <a:bodyPr wrap="square">
            <a:spAutoFit/>
          </a:bodyPr>
          <a:p>
            <a:pPr indent="0" algn="ctr"/>
            <a:r>
              <a:rPr lang="zh-CN" sz="3200" b="1">
                <a:solidFill>
                  <a:srgbClr val="000000"/>
                </a:solidFill>
                <a:ea typeface="宋体" panose="02010600030101010101" pitchFamily="2" charset="-122"/>
              </a:rPr>
              <a:t>贵州健康职业学院学生请、销假登记表</a:t>
            </a:r>
            <a:endParaRPr lang="zh-CN" sz="3200" b="1">
              <a:solidFill>
                <a:srgbClr val="000000"/>
              </a:solidFill>
              <a:ea typeface="宋体" panose="02010600030101010101" pitchFamily="2" charset="-122"/>
            </a:endParaRPr>
          </a:p>
        </p:txBody>
      </p:sp>
      <p:graphicFrame>
        <p:nvGraphicFramePr>
          <p:cNvPr id="2" name="表格 1"/>
          <p:cNvGraphicFramePr/>
          <p:nvPr/>
        </p:nvGraphicFramePr>
        <p:xfrm>
          <a:off x="1167130" y="2016125"/>
          <a:ext cx="11347450" cy="5109845"/>
        </p:xfrm>
        <a:graphic>
          <a:graphicData uri="http://schemas.openxmlformats.org/drawingml/2006/table">
            <a:tbl>
              <a:tblPr firstRow="1" bandRow="1">
                <a:tableStyleId>{5940675A-B579-460E-94D1-54222C63F5DA}</a:tableStyleId>
              </a:tblPr>
              <a:tblGrid>
                <a:gridCol w="591820"/>
                <a:gridCol w="923925"/>
                <a:gridCol w="927100"/>
                <a:gridCol w="1156335"/>
                <a:gridCol w="1617980"/>
                <a:gridCol w="1238250"/>
                <a:gridCol w="1308100"/>
                <a:gridCol w="1270635"/>
                <a:gridCol w="1154430"/>
                <a:gridCol w="1158875"/>
              </a:tblGrid>
              <a:tr h="393065">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序号</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姓名</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班级</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电话</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事由</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请假天数</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请假时间</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销假时间</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是否续假</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备注</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1</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2</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3</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4</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5</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6</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7</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8</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9</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10</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11</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12</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5796280" y="7260590"/>
            <a:ext cx="7112000" cy="275590"/>
          </a:xfrm>
          <a:prstGeom prst="rect">
            <a:avLst/>
          </a:prstGeom>
          <a:noFill/>
          <a:ln w="9525">
            <a:noFill/>
          </a:ln>
        </p:spPr>
        <p:txBody>
          <a:bodyPr wrap="square">
            <a:spAutoFit/>
          </a:bodyPr>
          <a:p>
            <a:pPr indent="0"/>
            <a:r>
              <a:rPr lang="zh-CN" sz="1200" b="0">
                <a:solidFill>
                  <a:srgbClr val="000000"/>
                </a:solidFill>
                <a:ea typeface="宋体" panose="02010600030101010101" pitchFamily="2" charset="-122"/>
              </a:rPr>
              <a:t>注：学生返校第一时间到班主任老师处销假，并由班主任统一逐级上报各系学生科、院学生处备查。</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wipe(down)">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学生事务管理规定</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2777490" y="3395345"/>
            <a:ext cx="8464550" cy="1014730"/>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 5. 贵州健康职业学院学生安全信息报送制度</a:t>
            </a:r>
            <a:endParaRPr lang="zh-CN" altLang="en-US" sz="3000">
              <a:latin typeface="方正小标宋简体" panose="03000509000000000000" charset="-122"/>
              <a:ea typeface="方正小标宋简体" panose="03000509000000000000" charset="-122"/>
            </a:endParaRPr>
          </a:p>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a:t>
            </a:r>
            <a:r>
              <a:rPr lang="en-US" altLang="zh-CN" sz="2000">
                <a:latin typeface="方正小标宋简体" panose="03000509000000000000" charset="-122"/>
                <a:ea typeface="方正小标宋简体" panose="03000509000000000000" charset="-122"/>
              </a:rPr>
              <a:t>9</a:t>
            </a:r>
            <a:r>
              <a:rPr lang="zh-CN" altLang="en-US" sz="2000">
                <a:latin typeface="方正小标宋简体" panose="03000509000000000000" charset="-122"/>
                <a:ea typeface="方正小标宋简体" panose="03000509000000000000" charset="-122"/>
              </a:rPr>
              <a:t>年</a:t>
            </a:r>
            <a:r>
              <a:rPr lang="en-US" altLang="zh-CN" sz="2000">
                <a:latin typeface="方正小标宋简体" panose="03000509000000000000" charset="-122"/>
                <a:ea typeface="方正小标宋简体" panose="03000509000000000000" charset="-122"/>
              </a:rPr>
              <a:t>3</a:t>
            </a:r>
            <a:r>
              <a:rPr lang="zh-CN" altLang="en-US" sz="2000">
                <a:latin typeface="方正小标宋简体" panose="03000509000000000000" charset="-122"/>
                <a:ea typeface="方正小标宋简体" panose="03000509000000000000" charset="-122"/>
              </a:rPr>
              <a:t>月</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77"/>
          <p:cNvSpPr txBox="1"/>
          <p:nvPr/>
        </p:nvSpPr>
        <p:spPr>
          <a:xfrm>
            <a:off x="4794885" y="819785"/>
            <a:ext cx="4757420" cy="553085"/>
          </a:xfrm>
          <a:prstGeom prst="rect">
            <a:avLst/>
          </a:prstGeom>
          <a:noFill/>
        </p:spPr>
        <p:txBody>
          <a:bodyPr wrap="square" rtlCol="0" anchor="ctr" anchorCtr="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第二节 考核与成绩记载</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784225" y="1397000"/>
            <a:ext cx="1218057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第十三条 学生应当参加学校教育教学计划规定的课程和各种教育教学环节（以下统称课程）的考核，考核成绩记入成绩册，并归入学籍档案。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考核分为考试和考查两种。每学期课程采用何种考核方式，按贵州健康职业学院教学计划规定执行。考试采用百分制记分，成绩评定以期末考试成绩为主，平时成绩及其它教学环节成绩占一定比例，一般不超过 30%。考查采用五级制（优、良、中、及格、不及格）评定，采用平时成绩与期末考核成绩加突出成就相结合的方式综合认定；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（二）考核成绩不及格的须补考。补考仍不及格的，须对该课程进行重修；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（三）教务处在学期考试结束一周内完成各学科成绩的收集工作，及时、如实地记载每位学生的成绩，并在学校教务系统公布。在下学期开学初，公布补考名单并组织补考；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（四）凡因特殊原因不能按时参加考试或补考的，考前必须提出书面申请及相关证明材料。经所在系审核，教务处批准后，可以缓考。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第十四条 学生思想品德的考核、鉴定，以本规定第四条为主要依据，采取个人小结、师生民主评议等形式进行，具体学校按照贵州健康职业学院学生思想品德考评办法执行。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体育成绩评定注重过程管理，根据考勤、课内教学、课外锻炼活动和体质健康等情况综合评定。对因身体疾病或某种生理缺陷不能正常上体育课者，学生凭学校指定的二级甲等以上医院证明，报学校教务部门审核通过后，可批准其减少体育考查项目或免考。</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500"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2000" fill="hold">
                                          <p:stCondLst>
                                            <p:cond delay="0"/>
                                          </p:stCondLst>
                                        </p:cTn>
                                        <p:tgtEl>
                                          <p:spTgt spid="5"/>
                                        </p:tgtEl>
                                        <p:attrNameLst>
                                          <p:attrName>style.visibility</p:attrName>
                                        </p:attrNameLst>
                                      </p:cBhvr>
                                      <p:to>
                                        <p:strVal val="visible"/>
                                      </p:to>
                                    </p:set>
                                    <p:animEffect transition="in" filter="strips(downLef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01675"/>
            <a:ext cx="12199620" cy="71088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为及时了解和掌握影响学生安全的各项因素，正确研判学生安全工作形势，更好地指导学生安全工作，结合我院实际，特制定贵州健康职业学院学生安全信息报送制度。</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一、信息报送原则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（一）实事求是</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（二）及时、准确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（三）全面、完整</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（四）有情必报</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（五）逐级上报</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（六）严守秘密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二、信息报送内容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突出矛盾纠纷。学院建设等可能引发的学生安全隐患；有学生搭乘“黑摩的”有学生进入非法经营的网吧、各种网络恶意炒作有害信息对学生的危害及影响；学院及周边发生抢劫、聚众打架斗殴、偷盗、非法传销等引发的刑事、治安案件的；地质灾害和食品卫生造成的学生安全隐患；其他影响学生安全的矛盾纠纷和隐患。</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正在发生的事件。正在发生的聚众围堵学院大门、办公楼、校舍等事件；较大规模的械斗事件；其他影响学院及周边稳定安全的重大事件。</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（三）尚未发生但有安全隐患的安全信息。</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1.交通安全：校园内部车辆出行；学生出操或集会拥挤、上下课楼道拥挤或违纪攀爬等。</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01675"/>
            <a:ext cx="12199620" cy="71088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2.饮食卫生安全：三无产品购买、饮酒等。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3.用火安全：校内焚烧树叶废纸、灭火器材不足或过期、在寝室烧木炭等。</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4.用电安全：教室内开关、插座松动；外出时忘记拔充电设备；违规使用大功率电器（热的快、电饭锅、大功率电吹风、电热毯、电磁炉、烤火炉等）等。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5.财产安全：离开宿舍、教室忘记关窗、锁门；在操场随意丢放衣物等。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6.实验安全：实验器材锈蚀、操作不规范、危化药品外溅等。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7.运动安全：健身运动器材生锈、不牢固；佩戴饰品上体育课；运动会比赛前不做赛前准备活动等。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8.房屋设施安全：楼顶漏水、墙壁开裂、门窗破损、走廊楼道护栏损坏、楼道窄及拥挤等。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9.社交安全：同学、室友之间的感情纠纷、校内外恋爱事件等。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10.发现同学有网贷行为的。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11.上课期间有非本校人员进入教室的。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三、信息分级管理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级为正在发生的重大事件，有可能引发重大事件的矛盾纠纷和隐患，有可能发生暴力恐怖活动的情报信息、其他紧急事件。第二级为大规模群体性事件，有可能引发大规模群体事件的矛盾纠纷和隐患，其他可能影响本校学生安全的信息。第三级为较大规模的群体事件，有可能引发较大规模群体事件的矛盾纠纷和隐患，其他有可能影响本校学生安全的信息。第四级为一般矛盾纠纷和隐患。</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01675"/>
            <a:ext cx="12199620" cy="71088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四、信息报送责任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各系报送学生安全重大事件信息，不仅要报告发生情况，还要续报处置情况和处理结果。</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五、信息报送时限</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一、二、三级信息在发生时即刻上报，四级信息在24小时内上报。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六、信息报送方式</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各系根据情况性质和缓急程度，采取电话简报，随后补报书面材料。具体报送流程：班级安全信息员向班主任报告，班主任根据实际情况向系学生科上报，学生科根据实际情况向系主任和学生处上报，学生处根据各系学生科上报的学生安全信息情况，及时处理并上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七、信息报送保障</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各系必须明确有关领导分管信息工作，明确专兼职信息员具体负责信息的收集、整理和上报工作，信息员及分管领导通讯工具必须保持24小时畅通。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八、信息报送纪律</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按照本制度第一条要求，不得瞒报、漏报和迟报，不得违反保密规定，如存在有瞒报的情况，经查实后予以通报批评；如发生漏报、迟报现象，导致上级未能及时采取措施，造成严重后果的，将按照相关规定追究有关人员责任。整个报送流程禁止通过口头、网络、纸质等方式传播到除班级安全信息员、班主任、系、学生处以外的其他人员。因泄露相关学生安全信息造成严重后果的，将按照相关规定追究有关人员责任。</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882674" y="4464868"/>
            <a:ext cx="93152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899604" y="186816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sp>
        <p:nvSpPr>
          <p:cNvPr id="34" name="TextBox 101"/>
          <p:cNvSpPr txBox="1"/>
          <p:nvPr/>
        </p:nvSpPr>
        <p:spPr>
          <a:xfrm>
            <a:off x="4734397" y="3411125"/>
            <a:ext cx="4626090" cy="922020"/>
          </a:xfrm>
          <a:prstGeom prst="rect">
            <a:avLst/>
          </a:prstGeom>
          <a:noFill/>
        </p:spPr>
        <p:txBody>
          <a:bodyPr wrap="square" rtlCol="0">
            <a:spAutoFit/>
          </a:bodyPr>
          <a:lstStyle/>
          <a:p>
            <a:r>
              <a:rPr lang="zh-CN" altLang="en-US" sz="5400" b="1" dirty="0" smtClean="0">
                <a:solidFill>
                  <a:srgbClr val="0066FF"/>
                </a:solidFill>
                <a:latin typeface="微软雅黑" panose="020B0503020204020204" pitchFamily="34" charset="-122"/>
                <a:ea typeface="微软雅黑" panose="020B0503020204020204" pitchFamily="34" charset="-122"/>
              </a:rPr>
              <a:t>感谢您的观看！</a:t>
            </a:r>
            <a:endParaRPr lang="zh-CN" altLang="en-US" sz="5400" b="1" dirty="0">
              <a:solidFill>
                <a:srgbClr val="0066FF"/>
              </a:solidFill>
              <a:latin typeface="微软雅黑" panose="020B0503020204020204" pitchFamily="34" charset="-122"/>
              <a:ea typeface="微软雅黑" panose="020B0503020204020204" pitchFamily="34" charset="-122"/>
            </a:endParaRPr>
          </a:p>
        </p:txBody>
      </p:sp>
      <p:pic>
        <p:nvPicPr>
          <p:cNvPr id="6" name="图片 5" descr="11"/>
          <p:cNvPicPr>
            <a:picLocks noChangeAspect="1"/>
          </p:cNvPicPr>
          <p:nvPr/>
        </p:nvPicPr>
        <p:blipFill>
          <a:blip r:embed="rId1"/>
          <a:stretch>
            <a:fillRect/>
          </a:stretch>
        </p:blipFill>
        <p:spPr>
          <a:xfrm>
            <a:off x="2410460" y="2453640"/>
            <a:ext cx="1565275" cy="1564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500"/>
                            </p:stCondLst>
                            <p:childTnLst>
                              <p:par>
                                <p:cTn id="18" presetID="23" presetClass="entr" presetSubtype="528" fill="hold" grpId="0" nodeType="afterEffect">
                                  <p:stCondLst>
                                    <p:cond delay="0"/>
                                  </p:stCondLst>
                                  <p:iterate type="lt">
                                    <p:tmPct val="50000"/>
                                  </p:iterate>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84225" y="822960"/>
            <a:ext cx="1218057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第十五条 学校依据学生学业成绩，给予升级、跳级、留级、降级：</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（一）学生学完本专业本学年培养计划规定的全部课程，成绩合格，准予升级；</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学业成绩特别优秀的学生，若本人申请跳级，按照跳级年级课程设置（学年）规定的课程进行考核，其中主干课程达到80分及以上，其它课程合格，经本人申请，所在系研究批准，报学校教务处审核备案，允许跳级；</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（三）一学期补考后有3门课程或2门主要课程不及格者，应予降、留级；</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（四）经补考后仍不及格的课程，学生须重修。重修以自修为主，教师辅导课时不得超过该课程总学时的四分之一。重修时间以一学期为限，并在重修的学期末安排第二次补考；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（五）重修后补考仍不及格的课程，将与该学期补考不及格课程一起计入降、留级课程门数；</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（六）重修后补考仍不及格，累加后仍属降、留级的，不再安排重修，毕业前学校安排第三次补考，补考后仍不及格者发给结业证书；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（七）第六学期考试不及格者不安排重修。考完一个月后返校补考，及格者发给毕业证书，不及格者发给结业证书。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（八）学生在校学习期间降、留级不得超过两次，否则按结业处理；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（九）学生降、留级前所修课程考核成绩达到“良好”（或 80 分）以上水平的课程，由本人提出申请经教务处核实，允许不再重修；</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84225" y="822960"/>
            <a:ext cx="1218057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第十六条 学校同意学生申请辅修校内其他专业或者选修其他专业课程；可以申请跨校辅修专业或者修读课程，参加学校认可的开放式网络课程学习。学生修读的课程成绩，学校审核同意后，予以承认。</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第十七条 学生参加创新创业、社会实践等活动以及发表论文、获得专利授权等与专业学习、学业要求相关的经历、成果，可以折算为学分，计入学业成绩。</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学校鼓励、支持和指导学生参加社会实践、创新创业活动,建立创新创业档案、设置创新创业学分。具体按照贵州健康职业学院创新创业学分实施办法执行。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第十八条 学校健全学生学业成绩和学籍档案管理制度,真实、完整地记载、出具学生学业成绩,对通过补考、重修获得的成绩,予以标注。</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严重违反考核纪律或者作弊的，该课程考核成绩记为无效，并视其违纪或者作弊情节，给予相应的纪律处分。给予警告、严重警告、记过及留校察看处分的，经教育表现较好，可以对该课程给予补考或者重修机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因休学、退学、开除学籍等情况中止学业时，其在校学习期间所修课程及成绩，学校记入学生档案，6年内予以保留。学生重新参加入学考试、符合录取条件，再次入学的，其已修课程及成绩，经学校审核认定，予以承认。</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第十九条 学生应当按时参加教育教学计划规定的活动。不能按时参加的，应当事先请假并获得批准。未经批准而缺席的按旷课对待。无故缺席的，根据学校有关规定给予批评教育，情节严重的，给予相应的纪律处分。对旷课的学生，按贵州健康职业学院学生违纪</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50253" y="822960"/>
            <a:ext cx="12180570" cy="3415030"/>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处分办法的有关规定进行处理。旷课累计超过某门课程教学时数的三分之一者，该门课程的平时成绩以零分计。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第二十条 学校定期开展学生诚信教育，记录学生学业、学术、品行等方面的诚信信息，建立对失信行为的约束和惩戒机制；对有严重失信行为的，给予相应的纪律处分，对违背学术诚信的，对其获得的学历及学术称号、荣誉等作出限制。</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（一）对作弊、剽窃、抄袭等学术不端行为或者其他不正当手段获得学历证书的，学校依法予以撤销。被撤销的学历证书已注册的，学校予以注销并报省教育厅宣布无效；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（二）对恶意拖欠学费的，学校不予办理注册手续；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（三）对骗取国家助学贷款或国家助学金的，经学校核实，予以追回。</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29" name="TextBox 77"/>
          <p:cNvSpPr txBox="1"/>
          <p:nvPr/>
        </p:nvSpPr>
        <p:spPr>
          <a:xfrm>
            <a:off x="4747895" y="4264025"/>
            <a:ext cx="4185285"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第三节 转专业与转学</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2" name="文本框 1"/>
          <p:cNvSpPr txBox="1"/>
          <p:nvPr/>
        </p:nvSpPr>
        <p:spPr>
          <a:xfrm>
            <a:off x="750570" y="4893310"/>
            <a:ext cx="12180570" cy="267652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第二十一条 学校按照公平、公正的标准和程序管理学生转专业，实行公示制度。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（一）学生入学后原则上在被录取的专业完成学业，一般不得转专业。有下列特殊情况之一的，经学校考核合格，可以转专业：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1.学校根据社会对人才需求情况的发展变化，需要适当调整专业的，允许在读学生转到其他相关专业就读；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2.学生在学习期间确有特长，对其他专业有兴趣和专长，通过转专业更能发挥其特长的可以申请转专业；</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2000"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ppt_x"/>
                                          </p:val>
                                        </p:tav>
                                        <p:tav tm="100000">
                                          <p:val>
                                            <p:strVal val="#ppt_x"/>
                                          </p:val>
                                        </p:tav>
                                      </p:tavLst>
                                    </p:anim>
                                    <p:anim calcmode="lin" valueType="num">
                                      <p:cBhvr additive="base">
                                        <p:cTn id="19"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50570" y="803275"/>
            <a:ext cx="12180570" cy="673925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3.学生入学后被发现患有某种疾病或生理缺陷，经学校指定的二级甲等以上医院检查证明，不能在原专业学习，但尚能在本校其他专业学习的；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4.学生确有某种特殊困难，不转专业则无法继续学习的，经学校认定后可以转专业；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5.学生因伤残不能继续在原专业学习的，经二级甲等以上医院出具证明，并由转入系对其基础课程进行考核合格，可以转专业；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6.休学创业或退役后复学的学生，因自身情况需要转专业的，学校优先考虑。</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（二）学生有下列情形之一，不得转专业：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1.以特殊招生形式（不使用或不完全使用普通高考成绩）录取的学生；</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2.国家有相关规定或者录取前与学校有明确约定的；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3.应予退学的；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4.低层次专业转向高层次专业的；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5.处于保留入学资格、休学或保留学籍状态的；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6.已有一次转专业经历的；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7.经转学进入我校学习的；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8.其他无正当理由的。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（三）转专业受理程序：</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1.新生于第一学期之内，一年级学生于第二学期结束前完成转专业工作；</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2.各系自行拟定考核办法，经主管校长批准后，向学生公布；</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50570" y="803275"/>
            <a:ext cx="12180570" cy="673925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3.符合条件拟申请转专业的学生，填写《贵州健康职业学院学生转专业申请表》，向所在系提出申请，经转入系考核合格后报教务处备案；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4.由学校教务处将转专业学生名单报分管校长审批后在校园官网上公示，公示期三天，公示结束后办理相关转专业手续；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5.学生应当根据转入专业的人才培养方案修读课程，学生毕业时按转入专业的毕业要求核定毕业资格。学生在原专业所修课程成绩，经学校确认符合转入专业要求的，可申请免修；达不到转入专业要求的，须选择再修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第二十二条 学生因患病或有特殊困难、特别需要，无法继续在学校学习或者不适应学校学习要求的，可以申请转学。有下列情形之一，不得转学：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（一）入学未满一学期的、处于休学期间、保留入学资格期间和处于毕业年级的；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（二）高考成绩低于拟转入学校相关专业同一生源地相应年份录取成绩的；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（三）由低学历层次转为高学历层次的；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（四）以定向就业招生录取的、委托培养的；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（五）应予退学的；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（六）无正当理由转学的。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学生因学校培养条件改变等非本人原因需要转学的，学校出具证明，由省教育厅协调转学到同层次学校。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第二十三条 学生转学由学生本人提出申请，说明理由，经所在学校和拟转入学校同意，</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50570" y="803275"/>
            <a:ext cx="12180570" cy="1938020"/>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由转入学校负责审核转学条件及相关证明，认为符合本校培养要求且学校有培养能力的，经学校校长办公会或者专题会议研究决定，可以转入。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第二十四条 学校按照国家规定执行学生转学的规定；对转入贵州健康职业学院的学生情况及时在校园官网进行公示，并在转学完成后3个月内，将转入贵州健康职业学院的学生信息报省教育厅备案。</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29" name="TextBox 77"/>
          <p:cNvSpPr txBox="1"/>
          <p:nvPr/>
        </p:nvSpPr>
        <p:spPr>
          <a:xfrm>
            <a:off x="4747895" y="2972435"/>
            <a:ext cx="4185285"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第四节 休学与复学</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779780" y="3503295"/>
            <a:ext cx="12180570" cy="4154170"/>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第二十五条 学生可以分阶段完成学业，除另有规定外，应当在学校规定的最长学习年限（含休学和保留学籍）内完成学业。学生有下列情况之一者，应予休学：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（一）因伤、病经二级甲等以上医院诊断证明须停课治疗、休养占一学期总学时三分之一以上的；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（二）已婚女生因妊娠、生产不能正常上课的；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（三）因某种特殊原因，须暂时中断学业的；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（四）根据考勤，一学期内因请假缺课达一个半月的；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（五）学校认为需要休学的其他情形。</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学生申请休学或者学校认为应当休学的，经学校批准，可以休学。休学次数不得超过2次，休学年限以一学年为单位，期限不得超过3年。</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第二十六条 学校根据情况建立并实行灵活的学习制度。对休学创业的学生，最长学习</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776605"/>
            <a:ext cx="12180570" cy="4523105"/>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年限不得超过6年，并简化休学批准程序。</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第二十七条 新生和在校学生应征参加中国人民解放军（含中国人民武装警察部队），学校保留其入学资格或者学籍至退役后2年。学生保留学籍期间，学校与其实际所在的部队建立管理关系。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学生参加学校组织的跨校联合培养项目，在联合培养学校学习期间，学校同时为其保留学籍。学生保留学籍期间,学校与其实际所在的学校建立管理关系。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第二十八条 休学学生应当办理手续离校。学生休学期间，学校为其保留学籍，但不享受在校学习学生待遇。因病休学学生的医疗费按国家及当地的有关规定处理。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第二十九条 学生休学期满前应当在学校规定的期限内提出复学申请，需提供相关材料，经学校复查合格，方可复学。复学后编入相应年级学习。开学两周后，休学学生仍未按时返校办理复学或续休手续的，按旷课处理（因不可抗力因素延迟的除外）。有特殊情况的可于开学初向学校请假，假期一般不得超过两周。</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1350645"/>
            <a:ext cx="12180570" cy="526224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第三十条 学生有下列情形之一，学校可予退学处理：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（一）经考核（含补考），学生成绩不合格课程达到规定学年必修课程总数80%及以上； </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（二）休学、保留学籍期满，在学校规定期限内未提出复学申请或者申请复学经复查不合格的；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（三）根据学校指定的二级甲等以上医院诊断，患有疾病或者意外伤残不能继续在校学习的；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（四）未经批准连续两周未参加学校规定的教学活动的；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（五）超过学校规定期限未注册而又未履行暂缓注册手续的；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（六）学生本人申请退学的，学校审核同意后，办理退学手续。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对学生的退学处理，由校长办公会议研究决定。对退学的学生，由学校出具退学决定书并送交本人，同时报省教育厅备案。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第三十一条 退学学生，需在10日工作日内办理退学离校手续。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退学学生的档案由学校退回其家庭所在地，户口应当按照国家相关规定迁回原户籍地或者家庭户籍所在地。</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29" name="TextBox 77"/>
          <p:cNvSpPr txBox="1"/>
          <p:nvPr/>
        </p:nvSpPr>
        <p:spPr>
          <a:xfrm>
            <a:off x="4747895" y="748030"/>
            <a:ext cx="4185285"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第五节 退 学</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2000"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998427" y="2789866"/>
            <a:ext cx="2345326" cy="2345631"/>
            <a:chOff x="2075544" y="1844222"/>
            <a:chExt cx="2090056" cy="2090056"/>
          </a:xfrm>
        </p:grpSpPr>
        <p:sp>
          <p:nvSpPr>
            <p:cNvPr id="55" name="椭圆 54"/>
            <p:cNvSpPr/>
            <p:nvPr/>
          </p:nvSpPr>
          <p:spPr>
            <a:xfrm>
              <a:off x="2075544" y="1844222"/>
              <a:ext cx="2090056" cy="2090056"/>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95"/>
            </a:p>
          </p:txBody>
        </p:sp>
        <p:sp>
          <p:nvSpPr>
            <p:cNvPr id="56" name="椭圆 55"/>
            <p:cNvSpPr/>
            <p:nvPr/>
          </p:nvSpPr>
          <p:spPr>
            <a:xfrm>
              <a:off x="2279245" y="2059765"/>
              <a:ext cx="1643032" cy="1643032"/>
            </a:xfrm>
            <a:prstGeom prst="ellipse">
              <a:avLst/>
            </a:prstGeom>
            <a:solidFill>
              <a:srgbClr val="1574FF"/>
            </a:solidFill>
            <a:ln>
              <a:gradFill flip="none" rotWithShape="1">
                <a:gsLst>
                  <a:gs pos="0">
                    <a:srgbClr val="DEDEDE"/>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95"/>
            </a:p>
          </p:txBody>
        </p:sp>
      </p:grpSp>
      <p:sp>
        <p:nvSpPr>
          <p:cNvPr id="60" name="TextBox 14"/>
          <p:cNvSpPr txBox="1"/>
          <p:nvPr/>
        </p:nvSpPr>
        <p:spPr>
          <a:xfrm>
            <a:off x="1482735" y="3556515"/>
            <a:ext cx="1697078" cy="783163"/>
          </a:xfrm>
          <a:prstGeom prst="rect">
            <a:avLst/>
          </a:prstGeom>
          <a:noFill/>
        </p:spPr>
        <p:txBody>
          <a:bodyPr wrap="square" rtlCol="0">
            <a:spAutoFit/>
          </a:bodyPr>
          <a:lstStyle/>
          <a:p>
            <a:r>
              <a:rPr lang="zh-CN" altLang="en-US" sz="4490" dirty="0">
                <a:solidFill>
                  <a:schemeClr val="bg1"/>
                </a:solidFill>
                <a:latin typeface="时尚中黑简体" pitchFamily="2" charset="-122"/>
                <a:ea typeface="时尚中黑简体" pitchFamily="2" charset="-122"/>
              </a:rPr>
              <a:t>目录</a:t>
            </a:r>
            <a:endParaRPr lang="zh-CN" altLang="en-US" sz="4490" dirty="0">
              <a:solidFill>
                <a:schemeClr val="bg1"/>
              </a:solidFill>
              <a:latin typeface="时尚中黑简体" pitchFamily="2" charset="-122"/>
              <a:ea typeface="时尚中黑简体" pitchFamily="2" charset="-122"/>
            </a:endParaRPr>
          </a:p>
        </p:txBody>
      </p:sp>
      <p:sp>
        <p:nvSpPr>
          <p:cNvPr id="62" name="Freeform 5"/>
          <p:cNvSpPr/>
          <p:nvPr/>
        </p:nvSpPr>
        <p:spPr bwMode="auto">
          <a:xfrm>
            <a:off x="4391660" y="5040630"/>
            <a:ext cx="8659495" cy="60706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FFC000"/>
          </a:solidFill>
          <a:ln w="9525" cap="flat">
            <a:noFill/>
            <a:prstDash val="solid"/>
            <a:miter lim="800000"/>
          </a:ln>
        </p:spPr>
        <p:txBody>
          <a:bodyPr vert="horz" wrap="square" lIns="124326" tIns="62163" rIns="124326" bIns="62163" numCol="1" anchor="t" anchorCtr="0" compatLnSpc="1"/>
          <a:lstStyle/>
          <a:p>
            <a:endParaRPr lang="zh-CN" altLang="en-US" sz="2695">
              <a:solidFill>
                <a:schemeClr val="bg1"/>
              </a:solidFill>
              <a:latin typeface="时尚中黑简体" pitchFamily="2" charset="-122"/>
              <a:ea typeface="时尚中黑简体" pitchFamily="2" charset="-122"/>
            </a:endParaRPr>
          </a:p>
        </p:txBody>
      </p:sp>
      <p:sp>
        <p:nvSpPr>
          <p:cNvPr id="63" name="TextBox 87"/>
          <p:cNvSpPr txBox="1"/>
          <p:nvPr/>
        </p:nvSpPr>
        <p:spPr>
          <a:xfrm>
            <a:off x="5501005" y="4976495"/>
            <a:ext cx="6920865" cy="64579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fontAlgn="auto">
              <a:lnSpc>
                <a:spcPct val="150000"/>
              </a:lnSpc>
            </a:pPr>
            <a:r>
              <a:rPr lang="zh-CN" altLang="en-US" sz="2800" dirty="0">
                <a:solidFill>
                  <a:schemeClr val="bg1">
                    <a:lumMod val="95000"/>
                  </a:schemeClr>
                </a:solidFill>
                <a:latin typeface="时尚中黑简体" pitchFamily="2" charset="-122"/>
                <a:ea typeface="时尚中黑简体" pitchFamily="2" charset="-122"/>
                <a:sym typeface="+mn-ea"/>
              </a:rPr>
              <a:t>贵州健康职业学院学生申诉处理办法（试行）</a:t>
            </a:r>
            <a:endParaRPr lang="zh-CN" altLang="en-US" sz="2805" dirty="0">
              <a:solidFill>
                <a:schemeClr val="bg1">
                  <a:lumMod val="95000"/>
                </a:schemeClr>
              </a:solidFill>
              <a:latin typeface="时尚中黑简体" pitchFamily="2" charset="-122"/>
              <a:ea typeface="时尚中黑简体" pitchFamily="2" charset="-122"/>
            </a:endParaRPr>
          </a:p>
        </p:txBody>
      </p:sp>
      <p:sp>
        <p:nvSpPr>
          <p:cNvPr id="70" name="Freeform 5"/>
          <p:cNvSpPr/>
          <p:nvPr/>
        </p:nvSpPr>
        <p:spPr bwMode="auto">
          <a:xfrm>
            <a:off x="3942715" y="1296670"/>
            <a:ext cx="8062595" cy="699135"/>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1574FF"/>
          </a:solidFill>
          <a:ln w="12700" cap="flat">
            <a:noFill/>
            <a:prstDash val="solid"/>
            <a:miter lim="800000"/>
          </a:ln>
        </p:spPr>
        <p:txBody>
          <a:bodyPr vert="horz" wrap="square" lIns="124326" tIns="62163" rIns="124326" bIns="62163" numCol="1" anchor="t" anchorCtr="0" compatLnSpc="1"/>
          <a:lstStyle/>
          <a:p>
            <a:endParaRPr lang="zh-CN" altLang="en-US" sz="2695">
              <a:solidFill>
                <a:schemeClr val="bg1"/>
              </a:solidFill>
              <a:latin typeface="时尚中黑简体" pitchFamily="2" charset="-122"/>
              <a:ea typeface="时尚中黑简体" pitchFamily="2" charset="-122"/>
            </a:endParaRPr>
          </a:p>
        </p:txBody>
      </p:sp>
      <p:sp>
        <p:nvSpPr>
          <p:cNvPr id="71" name="TextBox 93"/>
          <p:cNvSpPr txBox="1"/>
          <p:nvPr/>
        </p:nvSpPr>
        <p:spPr>
          <a:xfrm>
            <a:off x="5052060" y="1448435"/>
            <a:ext cx="7344410" cy="4305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bg1">
                    <a:lumMod val="95000"/>
                  </a:schemeClr>
                </a:solidFill>
                <a:latin typeface="时尚中黑简体" pitchFamily="2" charset="-122"/>
                <a:ea typeface="时尚中黑简体" pitchFamily="2" charset="-122"/>
                <a:sym typeface="+mn-ea"/>
              </a:rPr>
              <a:t>贵州健康职业学院学生管理规定（试行）</a:t>
            </a:r>
            <a:endParaRPr lang="zh-CN" altLang="en-US" sz="2805" dirty="0">
              <a:solidFill>
                <a:schemeClr val="bg1">
                  <a:lumMod val="95000"/>
                </a:schemeClr>
              </a:solidFill>
              <a:latin typeface="时尚中黑简体" pitchFamily="2" charset="-122"/>
              <a:ea typeface="时尚中黑简体" pitchFamily="2" charset="-122"/>
            </a:endParaRPr>
          </a:p>
        </p:txBody>
      </p:sp>
      <p:sp>
        <p:nvSpPr>
          <p:cNvPr id="74" name="Freeform 5"/>
          <p:cNvSpPr/>
          <p:nvPr/>
        </p:nvSpPr>
        <p:spPr bwMode="auto">
          <a:xfrm>
            <a:off x="4617085" y="2579370"/>
            <a:ext cx="7780020" cy="60706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FFC000"/>
          </a:solidFill>
          <a:ln w="12700" cap="flat">
            <a:noFill/>
            <a:prstDash val="solid"/>
            <a:miter lim="800000"/>
          </a:ln>
        </p:spPr>
        <p:txBody>
          <a:bodyPr vert="horz" wrap="square" lIns="124326" tIns="62163" rIns="124326" bIns="62163" numCol="1" anchor="t" anchorCtr="0" compatLnSpc="1"/>
          <a:lstStyle/>
          <a:p>
            <a:endParaRPr lang="zh-CN" altLang="en-US" sz="2695">
              <a:solidFill>
                <a:schemeClr val="bg1"/>
              </a:solidFill>
              <a:latin typeface="时尚中黑简体" pitchFamily="2" charset="-122"/>
              <a:ea typeface="时尚中黑简体" pitchFamily="2" charset="-122"/>
            </a:endParaRPr>
          </a:p>
        </p:txBody>
      </p:sp>
      <p:sp>
        <p:nvSpPr>
          <p:cNvPr id="75" name="TextBox 69"/>
          <p:cNvSpPr txBox="1"/>
          <p:nvPr/>
        </p:nvSpPr>
        <p:spPr>
          <a:xfrm>
            <a:off x="5726430" y="2661285"/>
            <a:ext cx="6278245" cy="4305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bg1">
                    <a:lumMod val="95000"/>
                  </a:schemeClr>
                </a:solidFill>
                <a:latin typeface="时尚中黑简体" pitchFamily="2" charset="-122"/>
                <a:ea typeface="时尚中黑简体" pitchFamily="2" charset="-122"/>
                <a:sym typeface="+mn-ea"/>
              </a:rPr>
              <a:t>贵州健康职业学院学籍管理办法（试行）</a:t>
            </a:r>
            <a:endParaRPr lang="zh-CN" altLang="en-US" sz="2805" dirty="0">
              <a:solidFill>
                <a:schemeClr val="bg1">
                  <a:lumMod val="95000"/>
                </a:schemeClr>
              </a:solidFill>
              <a:latin typeface="时尚中黑简体" pitchFamily="2" charset="-122"/>
              <a:ea typeface="时尚中黑简体" pitchFamily="2" charset="-122"/>
            </a:endParaRPr>
          </a:p>
        </p:txBody>
      </p:sp>
      <p:grpSp>
        <p:nvGrpSpPr>
          <p:cNvPr id="98" name="组合 97"/>
          <p:cNvGrpSpPr/>
          <p:nvPr/>
        </p:nvGrpSpPr>
        <p:grpSpPr>
          <a:xfrm>
            <a:off x="4475140" y="2459139"/>
            <a:ext cx="842664" cy="842774"/>
            <a:chOff x="4538092" y="1956346"/>
            <a:chExt cx="750849" cy="750947"/>
          </a:xfrm>
        </p:grpSpPr>
        <p:sp>
          <p:nvSpPr>
            <p:cNvPr id="99" name="椭圆 98"/>
            <p:cNvSpPr/>
            <p:nvPr/>
          </p:nvSpPr>
          <p:spPr>
            <a:xfrm>
              <a:off x="4538092" y="195634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95">
                <a:latin typeface="时尚中黑简体" pitchFamily="2" charset="-122"/>
                <a:ea typeface="时尚中黑简体" pitchFamily="2" charset="-122"/>
              </a:endParaRPr>
            </a:p>
          </p:txBody>
        </p:sp>
        <p:sp>
          <p:nvSpPr>
            <p:cNvPr id="100" name="TextBox 104"/>
            <p:cNvSpPr txBox="1"/>
            <p:nvPr/>
          </p:nvSpPr>
          <p:spPr>
            <a:xfrm>
              <a:off x="4733732" y="1977876"/>
              <a:ext cx="366318" cy="697831"/>
            </a:xfrm>
            <a:prstGeom prst="rect">
              <a:avLst/>
            </a:prstGeom>
            <a:noFill/>
          </p:spPr>
          <p:txBody>
            <a:bodyPr wrap="square" rtlCol="0">
              <a:spAutoFit/>
            </a:bodyPr>
            <a:lstStyle/>
            <a:p>
              <a:r>
                <a:rPr lang="en-US" altLang="zh-CN" sz="4490" dirty="0">
                  <a:solidFill>
                    <a:schemeClr val="tx1">
                      <a:lumMod val="65000"/>
                      <a:lumOff val="35000"/>
                    </a:schemeClr>
                  </a:solidFill>
                  <a:latin typeface="时尚中黑简体" pitchFamily="2" charset="-122"/>
                  <a:ea typeface="时尚中黑简体" pitchFamily="2" charset="-122"/>
                </a:rPr>
                <a:t>2</a:t>
              </a:r>
              <a:endParaRPr lang="zh-CN" altLang="en-US" sz="4490" dirty="0">
                <a:solidFill>
                  <a:schemeClr val="tx1">
                    <a:lumMod val="65000"/>
                    <a:lumOff val="35000"/>
                  </a:schemeClr>
                </a:solidFill>
                <a:latin typeface="时尚中黑简体" pitchFamily="2" charset="-122"/>
                <a:ea typeface="时尚中黑简体" pitchFamily="2" charset="-122"/>
              </a:endParaRPr>
            </a:p>
          </p:txBody>
        </p:sp>
      </p:grpSp>
      <p:sp>
        <p:nvSpPr>
          <p:cNvPr id="104" name="Freeform 5"/>
          <p:cNvSpPr/>
          <p:nvPr/>
        </p:nvSpPr>
        <p:spPr bwMode="auto">
          <a:xfrm>
            <a:off x="3742055" y="3767455"/>
            <a:ext cx="8573135" cy="60706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1574FF"/>
          </a:solidFill>
          <a:ln w="12700" cap="flat">
            <a:noFill/>
            <a:prstDash val="solid"/>
            <a:miter lim="800000"/>
          </a:ln>
        </p:spPr>
        <p:txBody>
          <a:bodyPr vert="horz" wrap="square" lIns="124326" tIns="62163" rIns="124326" bIns="62163" numCol="1" anchor="t" anchorCtr="0" compatLnSpc="1"/>
          <a:lstStyle/>
          <a:p>
            <a:endParaRPr lang="zh-CN" altLang="en-US" sz="2695">
              <a:solidFill>
                <a:schemeClr val="bg1"/>
              </a:solidFill>
              <a:latin typeface="时尚中黑简体" pitchFamily="2" charset="-122"/>
              <a:ea typeface="时尚中黑简体" pitchFamily="2" charset="-122"/>
            </a:endParaRPr>
          </a:p>
        </p:txBody>
      </p:sp>
      <p:sp>
        <p:nvSpPr>
          <p:cNvPr id="105" name="TextBox 75"/>
          <p:cNvSpPr txBox="1"/>
          <p:nvPr/>
        </p:nvSpPr>
        <p:spPr>
          <a:xfrm>
            <a:off x="4851400" y="3863975"/>
            <a:ext cx="6988175" cy="43053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bg1">
                    <a:lumMod val="95000"/>
                  </a:schemeClr>
                </a:solidFill>
                <a:latin typeface="时尚中黑简体" pitchFamily="2" charset="-122"/>
                <a:ea typeface="时尚中黑简体" pitchFamily="2" charset="-122"/>
                <a:sym typeface="+mn-ea"/>
              </a:rPr>
              <a:t>贵州健康职业学院学生纪律处分办法（试行）</a:t>
            </a:r>
            <a:endParaRPr lang="zh-CN" altLang="en-US" sz="2805" dirty="0">
              <a:solidFill>
                <a:schemeClr val="bg1">
                  <a:lumMod val="95000"/>
                </a:schemeClr>
              </a:solidFill>
              <a:latin typeface="时尚中黑简体" pitchFamily="2" charset="-122"/>
              <a:ea typeface="时尚中黑简体" pitchFamily="2" charset="-122"/>
            </a:endParaRPr>
          </a:p>
        </p:txBody>
      </p:sp>
      <p:grpSp>
        <p:nvGrpSpPr>
          <p:cNvPr id="113" name="组合 112"/>
          <p:cNvGrpSpPr/>
          <p:nvPr/>
        </p:nvGrpSpPr>
        <p:grpSpPr>
          <a:xfrm>
            <a:off x="3747821" y="1290677"/>
            <a:ext cx="842664" cy="842774"/>
            <a:chOff x="3875916" y="908726"/>
            <a:chExt cx="750849" cy="750947"/>
          </a:xfrm>
        </p:grpSpPr>
        <p:sp>
          <p:nvSpPr>
            <p:cNvPr id="114" name="椭圆 113"/>
            <p:cNvSpPr/>
            <p:nvPr/>
          </p:nvSpPr>
          <p:spPr>
            <a:xfrm>
              <a:off x="3875916" y="90872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95">
                <a:latin typeface="时尚中黑简体" pitchFamily="2" charset="-122"/>
                <a:ea typeface="时尚中黑简体" pitchFamily="2" charset="-122"/>
              </a:endParaRPr>
            </a:p>
          </p:txBody>
        </p:sp>
        <p:sp>
          <p:nvSpPr>
            <p:cNvPr id="115" name="TextBox 60"/>
            <p:cNvSpPr txBox="1"/>
            <p:nvPr/>
          </p:nvSpPr>
          <p:spPr>
            <a:xfrm>
              <a:off x="4082629" y="914514"/>
              <a:ext cx="366318" cy="697831"/>
            </a:xfrm>
            <a:prstGeom prst="rect">
              <a:avLst/>
            </a:prstGeom>
            <a:noFill/>
          </p:spPr>
          <p:txBody>
            <a:bodyPr wrap="square" rtlCol="0">
              <a:spAutoFit/>
            </a:bodyPr>
            <a:lstStyle/>
            <a:p>
              <a:r>
                <a:rPr lang="en-US" altLang="zh-CN" sz="4490" dirty="0">
                  <a:solidFill>
                    <a:schemeClr val="tx1">
                      <a:lumMod val="65000"/>
                      <a:lumOff val="35000"/>
                    </a:schemeClr>
                  </a:solidFill>
                  <a:latin typeface="时尚中黑简体" pitchFamily="2" charset="-122"/>
                  <a:ea typeface="时尚中黑简体" pitchFamily="2" charset="-122"/>
                </a:rPr>
                <a:t>1</a:t>
              </a:r>
              <a:endParaRPr lang="zh-CN" altLang="en-US" sz="4490" dirty="0">
                <a:solidFill>
                  <a:schemeClr val="tx1">
                    <a:lumMod val="65000"/>
                    <a:lumOff val="35000"/>
                  </a:schemeClr>
                </a:solidFill>
                <a:latin typeface="时尚中黑简体" pitchFamily="2" charset="-122"/>
                <a:ea typeface="时尚中黑简体" pitchFamily="2" charset="-122"/>
              </a:endParaRPr>
            </a:p>
          </p:txBody>
        </p:sp>
      </p:grpSp>
      <p:grpSp>
        <p:nvGrpSpPr>
          <p:cNvPr id="116" name="组合 115"/>
          <p:cNvGrpSpPr/>
          <p:nvPr/>
        </p:nvGrpSpPr>
        <p:grpSpPr>
          <a:xfrm>
            <a:off x="3755720" y="3662081"/>
            <a:ext cx="842664" cy="842774"/>
            <a:chOff x="5140660" y="3065829"/>
            <a:chExt cx="750849" cy="750947"/>
          </a:xfrm>
        </p:grpSpPr>
        <p:sp>
          <p:nvSpPr>
            <p:cNvPr id="117" name="椭圆 116"/>
            <p:cNvSpPr/>
            <p:nvPr/>
          </p:nvSpPr>
          <p:spPr>
            <a:xfrm>
              <a:off x="5140660" y="3065829"/>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95">
                <a:latin typeface="时尚中黑简体" pitchFamily="2" charset="-122"/>
                <a:ea typeface="时尚中黑简体" pitchFamily="2" charset="-122"/>
              </a:endParaRPr>
            </a:p>
          </p:txBody>
        </p:sp>
        <p:sp>
          <p:nvSpPr>
            <p:cNvPr id="118" name="TextBox 63"/>
            <p:cNvSpPr txBox="1"/>
            <p:nvPr/>
          </p:nvSpPr>
          <p:spPr>
            <a:xfrm>
              <a:off x="5303122" y="3076590"/>
              <a:ext cx="366318" cy="697831"/>
            </a:xfrm>
            <a:prstGeom prst="rect">
              <a:avLst/>
            </a:prstGeom>
            <a:noFill/>
          </p:spPr>
          <p:txBody>
            <a:bodyPr wrap="square" rtlCol="0">
              <a:spAutoFit/>
            </a:bodyPr>
            <a:lstStyle/>
            <a:p>
              <a:r>
                <a:rPr lang="en-US" altLang="zh-CN" sz="4490" dirty="0">
                  <a:solidFill>
                    <a:schemeClr val="tx1">
                      <a:lumMod val="65000"/>
                      <a:lumOff val="35000"/>
                    </a:schemeClr>
                  </a:solidFill>
                  <a:latin typeface="时尚中黑简体" pitchFamily="2" charset="-122"/>
                  <a:ea typeface="时尚中黑简体" pitchFamily="2" charset="-122"/>
                </a:rPr>
                <a:t>3</a:t>
              </a:r>
              <a:endParaRPr lang="zh-CN" altLang="en-US" sz="4490" dirty="0">
                <a:solidFill>
                  <a:schemeClr val="tx1">
                    <a:lumMod val="65000"/>
                    <a:lumOff val="35000"/>
                  </a:schemeClr>
                </a:solidFill>
                <a:latin typeface="时尚中黑简体" pitchFamily="2" charset="-122"/>
                <a:ea typeface="时尚中黑简体" pitchFamily="2" charset="-122"/>
              </a:endParaRPr>
            </a:p>
          </p:txBody>
        </p:sp>
      </p:grpSp>
      <p:grpSp>
        <p:nvGrpSpPr>
          <p:cNvPr id="119" name="组合 118"/>
          <p:cNvGrpSpPr/>
          <p:nvPr/>
        </p:nvGrpSpPr>
        <p:grpSpPr>
          <a:xfrm>
            <a:off x="4325520" y="4877799"/>
            <a:ext cx="842664" cy="842774"/>
            <a:chOff x="4497515" y="4149086"/>
            <a:chExt cx="750849" cy="750947"/>
          </a:xfrm>
        </p:grpSpPr>
        <p:sp>
          <p:nvSpPr>
            <p:cNvPr id="120" name="椭圆 119"/>
            <p:cNvSpPr/>
            <p:nvPr/>
          </p:nvSpPr>
          <p:spPr>
            <a:xfrm>
              <a:off x="4497515" y="414908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95">
                <a:latin typeface="时尚中黑简体" pitchFamily="2" charset="-122"/>
                <a:ea typeface="时尚中黑简体" pitchFamily="2" charset="-122"/>
              </a:endParaRPr>
            </a:p>
          </p:txBody>
        </p:sp>
        <p:sp>
          <p:nvSpPr>
            <p:cNvPr id="121" name="TextBox 66"/>
            <p:cNvSpPr txBox="1"/>
            <p:nvPr/>
          </p:nvSpPr>
          <p:spPr>
            <a:xfrm>
              <a:off x="4648768" y="4161274"/>
              <a:ext cx="366318" cy="697831"/>
            </a:xfrm>
            <a:prstGeom prst="rect">
              <a:avLst/>
            </a:prstGeom>
            <a:noFill/>
          </p:spPr>
          <p:txBody>
            <a:bodyPr wrap="square" rtlCol="0">
              <a:spAutoFit/>
            </a:bodyPr>
            <a:lstStyle/>
            <a:p>
              <a:r>
                <a:rPr lang="en-US" altLang="zh-CN" sz="4490" b="1" dirty="0">
                  <a:solidFill>
                    <a:schemeClr val="tx1">
                      <a:lumMod val="65000"/>
                      <a:lumOff val="35000"/>
                    </a:schemeClr>
                  </a:solidFill>
                  <a:latin typeface="时尚中黑简体" pitchFamily="2" charset="-122"/>
                  <a:ea typeface="时尚中黑简体" pitchFamily="2" charset="-122"/>
                </a:rPr>
                <a:t>4</a:t>
              </a:r>
              <a:endParaRPr lang="zh-CN" altLang="en-US" sz="4490" b="1" dirty="0">
                <a:solidFill>
                  <a:schemeClr val="tx1">
                    <a:lumMod val="65000"/>
                    <a:lumOff val="35000"/>
                  </a:schemeClr>
                </a:solidFill>
                <a:latin typeface="时尚中黑简体" pitchFamily="2" charset="-122"/>
                <a:ea typeface="时尚中黑简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arn(inVertical)">
                                      <p:cBhvr>
                                        <p:cTn id="13" dur="500"/>
                                        <p:tgtEl>
                                          <p:spTgt spid="6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left)">
                                      <p:cBhvr>
                                        <p:cTn id="21" dur="500"/>
                                        <p:tgtEl>
                                          <p:spTgt spid="9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left)">
                                      <p:cBhvr>
                                        <p:cTn id="25" dur="500"/>
                                        <p:tgtEl>
                                          <p:spTgt spid="11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wipe(left)">
                                      <p:cBhvr>
                                        <p:cTn id="2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1350645"/>
            <a:ext cx="12180570" cy="636968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第三十二条 学生在学校规定学习年限内，修完教育教学计划规定内容，成绩合格，达到学校毕业要求的，学校准予毕业，并在学生离校前发给毕业证书。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学生提前完成教育教学计划规定内容，获得毕业所要求的学分，达到毕业要求，经本人申请，所在系同意，教务处审核合格，可以提前毕业，发给毕业证书。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第三十三条 学生在学校规定学习年限内，修完教育教学计划规定内容，但未达到学校毕业要求的，发给结业证书。具体有以下几种情况：</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（一）重修补考仍不及格但未达到降、留级及退学条件的学生，毕业前补考仍不及格者；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（二）考试作弊但未达降级、留级、退学及开除学籍条件的学生，毕业前补考仍不及格者；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（三）教学实习前，因操作考核不合格等原因被取消实习资格者，或因其他原因未参加教学实习者；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（四）教学实习成绩不合格者；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（五）毕业设计、论文、答辩不合格者。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上述获取结业证书的学生，可在离校3个月至3年内返校完成学校毕业要求，合格者换发毕业证书。颁发的毕业证书、毕业时间按发证日期填写。</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对退学学生, 学校发给肄业证书或者写实性学习证明。</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29" name="TextBox 77"/>
          <p:cNvSpPr txBox="1"/>
          <p:nvPr/>
        </p:nvSpPr>
        <p:spPr>
          <a:xfrm>
            <a:off x="4747895" y="748030"/>
            <a:ext cx="4185285"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第六节 毕业与结业</a:t>
            </a:r>
            <a:endParaRPr lang="zh-CN" altLang="en-US" sz="300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2000"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1350645"/>
            <a:ext cx="12180570" cy="5631180"/>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第三十四条 学校严格按照招生时确定的办学类型和学习形式，以及学生招生录取时填报的个人信息，填写、颁发学历证书及其他学业证书。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学生在校期间变更姓名、出生日期等证书需填写的个人信息的，应当有合理、充分的理由，并提供有法定效力的相应证明文件。学校进行审查，并请求学生生源地教育局及有关部门协助核查。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第三十五条 学校严格执行高等教育学籍学历电子注册管理制度，完善学籍学历信息管理办法，按相关规定及时完成学生学籍学历电子注册。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第三十六条 对完成本专业学业同时辅修其他专业并达到该专业辅修要求的学生，由学校发给辅修专业证书。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第三十七条 对违反国家招生规定取得入学资格或者学籍的，学校应当取消其学籍，不得发给学历证书；已发的学历证书，学校应当依法予以撤销。对以作弊、剽窃、抄袭等学术不端行为或者其他不正当手段获得学历证书的，学校依法予以撤销。</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被撤销的学历证书已注册的，学校予以注销并报省教育厅宣布无效。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第三十八条 学历证书遗失或者损坏，经本人申请，学校核实后出具相应的证明书。证明书与原证书具有同等效力。</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29" name="TextBox 77"/>
          <p:cNvSpPr txBox="1"/>
          <p:nvPr/>
        </p:nvSpPr>
        <p:spPr>
          <a:xfrm>
            <a:off x="4747895" y="748030"/>
            <a:ext cx="4185285"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第七节 学业证书管理</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2000" fill="hold">
                                          <p:stCondLst>
                                            <p:cond delay="0"/>
                                          </p:stCondLst>
                                        </p:cTn>
                                        <p:tgtEl>
                                          <p:spTgt spid="3"/>
                                        </p:tgtEl>
                                        <p:attrNameLst>
                                          <p:attrName>style.visibility</p:attrName>
                                        </p:attrNameLst>
                                      </p:cBhvr>
                                      <p:to>
                                        <p:strVal val="visible"/>
                                      </p:to>
                                    </p:set>
                                    <p:animEffect transition="in" filter="strips(down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1709420"/>
            <a:ext cx="12180570" cy="6000750"/>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第三十九条 学校、学生应当共同维护校园正常秩序，保障学校环境安全、稳定，保障学生的正常学习和生活。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第四十条 学校建立和完善学生参与管理的组织形式，支持和保障学生依法、依章程参与学校管理。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第四十一条 学生应当自觉遵守公民道德规范，自觉遵守学校管理制度，创造和维护文明、整洁、优美、安全的学习和生活环境，树立安全风险防范和自我保护意识，保障自身合法权益。</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第四十二条 学生不得有酗酒、打架斗殴、赌博、吸毒，传播、复制、贩卖非法书刊和音像制品等违法行为；不得参与非法传销和进行邪教、封建迷信活动；不得从事或者参与有损大学生形象、有悖社会公序良俗的活动。</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学校发现学生在校内有违法行为或者严重精神疾病可能对他人造成伤害的，可以依法采取或者协助有关部门采取必要措施。</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第四十三条 学校坚持教育与宗教相分离原则。任何组织和个人不得在学校进行宗教活动。</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第四十四条 学校应当建立健全学生代表大会制度，为学生会等开展活动提供必要条件，支持其在学生管理中发挥作用。学生可以在校内成立、参加学生团体。学生成立团体，按</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grpSp>
        <p:nvGrpSpPr>
          <p:cNvPr id="2" name="组合 1"/>
          <p:cNvGrpSpPr/>
          <p:nvPr/>
        </p:nvGrpSpPr>
        <p:grpSpPr>
          <a:xfrm>
            <a:off x="3836035" y="799465"/>
            <a:ext cx="6009640" cy="631190"/>
            <a:chOff x="6041" y="1259"/>
            <a:chExt cx="9464" cy="994"/>
          </a:xfrm>
        </p:grpSpPr>
        <p:sp>
          <p:nvSpPr>
            <p:cNvPr id="20" name="流程图: 可选过程 19"/>
            <p:cNvSpPr/>
            <p:nvPr/>
          </p:nvSpPr>
          <p:spPr>
            <a:xfrm>
              <a:off x="6473" y="1259"/>
              <a:ext cx="8599"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77"/>
            <p:cNvSpPr txBox="1"/>
            <p:nvPr/>
          </p:nvSpPr>
          <p:spPr>
            <a:xfrm>
              <a:off x="6041" y="1321"/>
              <a:ext cx="9464"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第四章 校园秩序与课外活动</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920115"/>
            <a:ext cx="12180570" cy="5262245"/>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学校有关规定提出书面申请，报学校批准并施行登记和年检制度。按贵州健康职业学院学生代表大会的相关规定执行。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第四十五条 学校提倡并支持学生及学生团体开展有益于身心健康、成长成才的学术、科技、艺术、文娱、体育等活动。</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学生进行课外活动不得影响学校正常的教育教学秩序和生活秩序。</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学生参加勤工助学活动必须遵守法律、法规以及学校、用工单位的管理制度，履行勤工助学活动的有关协议。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第四十六条 学生举行大型集会、游行、示威等活动，必须按法律程序和有关规定获得批准。对未获批准的，学校应当依法劝阻或者制止。</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第四十七条 学生应当遵守国家和学校关于网络使用的有关规定，不得登录非法网站和传播非法文字、音频、视频资料等，不得编造或者传播虚假、有害信息；不得攻击、侵入他人计算机和移动通讯网络系统。</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第四十八条 学校建立健全学生住宿管理制度。学生应当遵守学校关于学生住宿管理的规定。鼓励和支持学生通过制定公约，实施自我管理。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1709420"/>
            <a:ext cx="12180570" cy="5631180"/>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第四十九条 学校对在德、智、体、美等方面全面发展或者在思想品德、学业成绩、科技创造、体育竞赛、文艺活动、志愿服务及社会实践等方面表现突出的学生，给予表彰和奖励。</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第五十条 对学生的表彰和奖励可以采取授予“三好学生”称号或者其他荣誉称号、颁发奖学金等多种形式，给予相应的精神鼓励或者物质奖励。</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学校对学生予以表彰和奖励，以及推荐免试专升本学生、确定国家奖学金人选等赋予学生利益的行为，应当建立公开、公平、公正的程序和规定，建立和完善相应的选拔、公示等制度。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第五十一条 对有违反法律法规、本规定以及学校纪律行为的学生，学校给予批评教育，并视情节轻重，可给予如下纪律处分：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（一）警告；</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（二）严重警告；</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（三）记过；</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（四）留校察看；</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（五）开除学籍。</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20" name="流程图: 可选过程 19"/>
          <p:cNvSpPr/>
          <p:nvPr/>
        </p:nvSpPr>
        <p:spPr>
          <a:xfrm>
            <a:off x="5042535" y="799465"/>
            <a:ext cx="359664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77"/>
          <p:cNvSpPr txBox="1"/>
          <p:nvPr/>
        </p:nvSpPr>
        <p:spPr>
          <a:xfrm>
            <a:off x="5042535" y="838835"/>
            <a:ext cx="359664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第五章 奖励与处分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704850"/>
            <a:ext cx="12180570" cy="673925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第五十二条 学生有下列情形之一，学校可以给予开除学籍处分：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（一）违反宪法，反对四项基本原则、破坏安定团结、扰乱社会秩序的；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（二）触犯国家法律，构成刑事犯罪的；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（三）受到治安管理处罚，情节严重、性质恶劣的；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（四）代替他人或者让他人代替自己参加考试、组织作弊、使用通讯设备或其他器材作弊、向他人出售考试试题或答案牟取利益，以及其他严重作弊或扰乱考试秩序行为的；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（五）毕业论文、公开发表的研究成果存在抄袭、篡改、伪造等学术不端行为，情节严重的，或者代写论文、买卖论文的；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（六）违反本规定和学校其他规定，严重影响学校教育教学秩序、生活秩序以及公共场所管理秩序的；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（七）侵害其他个人、组织合法权益，造成严重后果的；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（八）屡次违反学校规定受到纪律处分，经教育不改的。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第五十三条 学校对学生作出处分，应当出具处分决定书。处分决定书应当包括下列内容：</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（一）学生的基本信息；</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（二）作出处分的事实和证据；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（三）处分的种类、依据、期限；</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（四）申诉的途径和期限；</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（五）其他必要内容。</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704850"/>
            <a:ext cx="12180570" cy="710882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第五十四条 学校给予学生处分，应当坚持教育与惩戒相结合，与学生违法、违纪行为的性质和过错的严重程度相适应。学校对学生的处分，应当做到证据充分、依据明确、定性准确、程序正当、处分适当。</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第五十五条 在对学生作出处分或者其他不利决定之前，学校应当告知学生作出决定的事实、理由及依据，并告知学生享有陈述和申辩的权利，听取学生的陈述和申辩。</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处理、处分决定以及处分告知书等，应当直接送达学生本人，学生拒绝签收的，可以以留置方式送达；已离校的，可以采取邮寄方式送达；难于联系的，可以利用学校网站、新闻媒体等以公告方式送达。</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第五十六条 对学生作出取消入学资格、取消学籍、退学、开除学籍或者其他涉及学生重大利益的处理或者处分决定的，由学校校长办公会或者校长授权的专门会议研究决定，并应当事先进行合法性审查。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第五十七条 除开除学籍处分以外，学校给予学生的警告、严重警告处分期限一般为1到3个月；记过处分期限一般为3到6个月；留校察看期限一般为6到12个月，到期按学校规定程序予以解除。解除处分后，学生获得表彰、奖励及其他权益，不再受原处分的影响。</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对最后一学年的学生纪律处分期限按最低期限进行处理。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第五十八条 对学生的奖励、处理、处分及解除处分材料，应当真实完整地归入学校文书档案和本人档案。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被开除学籍的学生，由学校发给学习证明。学生按学校规定期限离校，档案由学校退回其家庭所在地，户口应当按照国家相关规定迁回原户籍地或者家庭户籍所在地。</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1501140"/>
            <a:ext cx="12180570" cy="636968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第五十九条 学校成立学生申诉处理委员会，负责受理学生对处理或者处分决定不服提起的申诉。</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学生申诉处理委员会由学校相关负责人、职能部门负责人、教师代表、学生代表、负责法律事务的相关机构负责人等组成，并聘请校外法律、教育等方面专家参加。</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贵州健康职业学院学生申诉处理委员会的组成与工作规则按贵州健康职业学院学生申诉处理办法（试行）执行。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第六十条 学生对学校的处理或者处分决定有异议的，可以在接到学校处理或者处分决定书之日起10日内，向学校学生申诉处理委员会提出书面申诉。</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第六十一条 学生申诉处理委员会对学生提出的申诉进行复查，并在接到书面申诉之日起15日内作出复查结论并告知申诉人。情况复杂不能在规定限期内作出结论的，经学校校长办公会批准，可延长15日。学生申诉处理委员会认为必要的，可以建议学校暂缓执行有关决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学生申诉处理委员会经复查，认为做出处理或者处分的事实、依据、程序等存在不当，可以作出建议撤销或变更的复查意见，要求学校相关职能部门予以研究，重新提交校长办公会或者专门会议作出决定。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第六十二条 学生对复查决定有异议的，在接到学校复查决定书之日起15日内，可以向省教育厅提出书面申诉。</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grpSp>
        <p:nvGrpSpPr>
          <p:cNvPr id="2" name="组合 1"/>
          <p:cNvGrpSpPr/>
          <p:nvPr/>
        </p:nvGrpSpPr>
        <p:grpSpPr>
          <a:xfrm>
            <a:off x="5042535" y="799465"/>
            <a:ext cx="3596640" cy="631190"/>
            <a:chOff x="7941" y="1259"/>
            <a:chExt cx="5664" cy="994"/>
          </a:xfrm>
        </p:grpSpPr>
        <p:sp>
          <p:nvSpPr>
            <p:cNvPr id="20" name="流程图: 可选过程 19"/>
            <p:cNvSpPr/>
            <p:nvPr/>
          </p:nvSpPr>
          <p:spPr>
            <a:xfrm>
              <a:off x="7941" y="1259"/>
              <a:ext cx="5664"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77"/>
            <p:cNvSpPr txBox="1"/>
            <p:nvPr/>
          </p:nvSpPr>
          <p:spPr>
            <a:xfrm>
              <a:off x="7941" y="1321"/>
              <a:ext cx="5664"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第六章 学生申诉</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855345"/>
            <a:ext cx="12180570" cy="1568450"/>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第六十三条 自处理、处分或者复查决定书送达之日起，学生在申诉期内未提出申诉的视为放弃申诉，学校不再受理其提出的申诉。</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处理、处分或者复查决定书未告知学生申诉期限的，申诉期限自学生知道或者应当知道处理或者处分决定之日起计算，但最长不得超过6个月。</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9780" y="1501140"/>
            <a:ext cx="12180570" cy="3046095"/>
          </a:xfrm>
          <a:prstGeom prst="rect">
            <a:avLst/>
          </a:prstGeom>
          <a:noFill/>
        </p:spPr>
        <p:txBody>
          <a:bodyPr wrap="square" rtlCol="0">
            <a:spAutoFit/>
          </a:bodyPr>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第六十四条  学校对接受高等学历继续教育的学生、港澳台侨学生、留学生的管理，参照本规定执行。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第六十五条  学校按《普通高等学校学生管理规定》（教育部令41号）、《贵州健康职业学院章程（试行）》和本规定制定、修改学校的其他有关学生管理办法。</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第六十六条 本规定不得同宪法、法律法规、《普通高等学校学生管理规定》（教育部令41号）相冲突，如有冲突，则依照上述文件执行。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第六十七条  本规定由学校学生处负责解释。</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3975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第六十八条  本规定自2017年 10 月 9 日起施行。</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grpSp>
        <p:nvGrpSpPr>
          <p:cNvPr id="2" name="组合 1"/>
          <p:cNvGrpSpPr/>
          <p:nvPr/>
        </p:nvGrpSpPr>
        <p:grpSpPr>
          <a:xfrm>
            <a:off x="5042535" y="799465"/>
            <a:ext cx="3596640" cy="631190"/>
            <a:chOff x="7941" y="1259"/>
            <a:chExt cx="5664" cy="994"/>
          </a:xfrm>
        </p:grpSpPr>
        <p:sp>
          <p:nvSpPr>
            <p:cNvPr id="20" name="流程图: 可选过程 19"/>
            <p:cNvSpPr/>
            <p:nvPr/>
          </p:nvSpPr>
          <p:spPr>
            <a:xfrm>
              <a:off x="7941" y="1259"/>
              <a:ext cx="5664"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77"/>
            <p:cNvSpPr txBox="1"/>
            <p:nvPr/>
          </p:nvSpPr>
          <p:spPr>
            <a:xfrm>
              <a:off x="7941" y="1321"/>
              <a:ext cx="5664"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第七章  附 则</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107" name="AudioJoiner150910135131.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6528122" y="-679521"/>
            <a:ext cx="609600" cy="609600"/>
          </a:xfrm>
          <a:prstGeom prst="rect">
            <a:avLst/>
          </a:prstGeom>
        </p:spPr>
      </p:pic>
      <p:pic>
        <p:nvPicPr>
          <p:cNvPr id="6" name="图片 5" descr="11"/>
          <p:cNvPicPr>
            <a:picLocks noChangeAspect="1"/>
          </p:cNvPicPr>
          <p:nvPr/>
        </p:nvPicPr>
        <p:blipFill>
          <a:blip r:embed="rId6"/>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贵州健康职业学院学生管理规定</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5649595" y="3395345"/>
            <a:ext cx="2719705" cy="553085"/>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2017年9月1日</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107"/>
                                        </p:tgtEl>
                                      </p:cBhvr>
                                    </p:cmd>
                                  </p:childTnLst>
                                </p:cTn>
                              </p:par>
                              <p:par>
                                <p:cTn id="7" presetID="53" presetClass="entr" presetSubtype="16" fill="hold" nodeType="withEffect">
                                  <p:stCondLst>
                                    <p:cond delay="300"/>
                                  </p:stCondLst>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par>
                                <p:cTn id="12" presetID="6" presetClass="emph" presetSubtype="0" autoRev="1" fill="hold" nodeType="withEffect">
                                  <p:stCondLst>
                                    <p:cond delay="300"/>
                                  </p:stCondLst>
                                  <p:childTnLst>
                                    <p:animScale>
                                      <p:cBhvr>
                                        <p:cTn id="13" dur="200" fill="hold"/>
                                        <p:tgtEl>
                                          <p:spTgt spid="2"/>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0000" numSld="998" showWhenStopped="0">
                <p:cTn id="35" repeatCount="indefinite" fill="hold" display="0">
                  <p:stCondLst>
                    <p:cond delay="indefinite"/>
                  </p:stCondLst>
                  <p:endCondLst>
                    <p:cond evt="onStopAudio" delay="0">
                      <p:tgtEl>
                        <p:sldTgt/>
                      </p:tgtEl>
                    </p:cond>
                  </p:endCondLst>
                </p:cTn>
                <p:tgtEl>
                  <p:spTgt spid="107"/>
                </p:tgtEl>
              </p:cMediaNode>
            </p:audio>
          </p:childTnLst>
        </p:cTn>
      </p:par>
    </p:tnLst>
    <p:bldLst>
      <p:bldP spid="7"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学籍管理办法</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5649595" y="3395345"/>
            <a:ext cx="2719705" cy="553085"/>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2017年9月1日</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768529" y="2520652"/>
            <a:ext cx="0" cy="2976069"/>
          </a:xfrm>
          <a:prstGeom prst="line">
            <a:avLst/>
          </a:prstGeom>
          <a:ln>
            <a:solidFill>
              <a:srgbClr val="0066FF"/>
            </a:solidFill>
            <a:prstDash val="lg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0"/>
            <a:ext cx="5328369" cy="7921625"/>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46736" y="2520652"/>
            <a:ext cx="2168184" cy="2231572"/>
            <a:chOff x="4392265" y="2154519"/>
            <a:chExt cx="2168184" cy="2231572"/>
          </a:xfrm>
        </p:grpSpPr>
        <p:grpSp>
          <p:nvGrpSpPr>
            <p:cNvPr id="32" name="组合 31"/>
            <p:cNvGrpSpPr/>
            <p:nvPr/>
          </p:nvGrpSpPr>
          <p:grpSpPr>
            <a:xfrm>
              <a:off x="4392265" y="2154519"/>
              <a:ext cx="2168184" cy="2231572"/>
              <a:chOff x="1827622" y="1343919"/>
              <a:chExt cx="2304000" cy="2304000"/>
            </a:xfrm>
          </p:grpSpPr>
          <p:sp>
            <p:nvSpPr>
              <p:cNvPr id="34" name="椭圆 3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4678970" y="2474541"/>
              <a:ext cx="1594774" cy="164139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7200" dirty="0">
                <a:solidFill>
                  <a:schemeClr val="bg1"/>
                </a:solidFill>
                <a:latin typeface="DIN Mittelschrift Std" pitchFamily="50" charset="0"/>
                <a:ea typeface="微软雅黑" panose="020B0503020204020204" pitchFamily="34" charset="-122"/>
              </a:endParaRPr>
            </a:p>
          </p:txBody>
        </p:sp>
      </p:grpSp>
      <p:sp>
        <p:nvSpPr>
          <p:cNvPr id="4" name="文本框 3"/>
          <p:cNvSpPr txBox="1"/>
          <p:nvPr/>
        </p:nvSpPr>
        <p:spPr>
          <a:xfrm>
            <a:off x="4529455" y="3246755"/>
            <a:ext cx="1402080" cy="829945"/>
          </a:xfrm>
          <a:prstGeom prst="rect">
            <a:avLst/>
          </a:prstGeom>
          <a:noFill/>
        </p:spPr>
        <p:txBody>
          <a:bodyPr wrap="none" rtlCol="0" anchor="t">
            <a:spAutoFit/>
          </a:bodyPr>
          <a:p>
            <a:r>
              <a:rPr lang="zh-CN" altLang="en-US" sz="4800" dirty="0">
                <a:solidFill>
                  <a:schemeClr val="bg1"/>
                </a:solidFill>
                <a:latin typeface="时尚中黑简体" pitchFamily="2" charset="-122"/>
                <a:ea typeface="时尚中黑简体" pitchFamily="2" charset="-122"/>
                <a:sym typeface="+mn-ea"/>
              </a:rPr>
              <a:t>目录</a:t>
            </a:r>
            <a:endParaRPr lang="zh-CN" altLang="en-US" sz="4800" dirty="0">
              <a:solidFill>
                <a:schemeClr val="bg1"/>
              </a:solidFill>
              <a:latin typeface="时尚中黑简体" pitchFamily="2" charset="-122"/>
              <a:ea typeface="时尚中黑简体" pitchFamily="2" charset="-122"/>
              <a:sym typeface="+mn-ea"/>
            </a:endParaRPr>
          </a:p>
        </p:txBody>
      </p:sp>
      <p:sp>
        <p:nvSpPr>
          <p:cNvPr id="6" name="文本框 5"/>
          <p:cNvSpPr txBox="1"/>
          <p:nvPr/>
        </p:nvSpPr>
        <p:spPr>
          <a:xfrm>
            <a:off x="7343140" y="1097280"/>
            <a:ext cx="5136515" cy="5692775"/>
          </a:xfrm>
          <a:prstGeom prst="rect">
            <a:avLst/>
          </a:prstGeom>
          <a:noFill/>
        </p:spPr>
        <p:txBody>
          <a:bodyPr wrap="square" rtlCol="0" anchor="t">
            <a:spAutoFit/>
          </a:bodyPr>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第二章  入学与注册</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第三章  考勤与请假</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第四章  考核与成绩记载</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第五章  编 级</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第六章  转专业与转学</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第七章  休学与复学</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第八章  学籍警示与退学</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第九章  毕业与结业</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第十章  学业证书管理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第十一章  学籍管理信息安全</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第十二章  责任追究</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第十三章  附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pic>
        <p:nvPicPr>
          <p:cNvPr id="7" name="图片 6" descr="贵州健康职业学院行政办公楼"/>
          <p:cNvPicPr>
            <a:picLocks noChangeAspect="1"/>
          </p:cNvPicPr>
          <p:nvPr/>
        </p:nvPicPr>
        <p:blipFill>
          <a:blip r:embed="rId1"/>
          <a:stretch>
            <a:fillRect/>
          </a:stretch>
        </p:blipFill>
        <p:spPr>
          <a:xfrm>
            <a:off x="417830" y="4752340"/>
            <a:ext cx="4111625" cy="2659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41575" y="781050"/>
            <a:ext cx="8722360" cy="1322070"/>
          </a:xfrm>
          <a:prstGeom prst="rect">
            <a:avLst/>
          </a:prstGeom>
          <a:noFill/>
        </p:spPr>
        <p:txBody>
          <a:bodyPr wrap="square" rtlCol="0">
            <a:spAutoFit/>
          </a:bodyPr>
          <a:p>
            <a:pPr algn="ctr"/>
            <a:r>
              <a:rPr lang="zh-CN" altLang="en-US" sz="4000">
                <a:latin typeface="方正小标宋简体" panose="03000509000000000000" charset="-122"/>
                <a:ea typeface="方正小标宋简体" panose="03000509000000000000" charset="-122"/>
              </a:rPr>
              <a:t>贵州健康职业学院学籍管理办法</a:t>
            </a:r>
            <a:endParaRPr lang="zh-CN" altLang="en-US" sz="4000">
              <a:latin typeface="方正小标宋简体" panose="03000509000000000000" charset="-122"/>
              <a:ea typeface="方正小标宋简体" panose="03000509000000000000" charset="-122"/>
            </a:endParaRPr>
          </a:p>
          <a:p>
            <a:pPr algn="ctr"/>
            <a:r>
              <a:rPr lang="zh-CN" altLang="en-US" sz="4000">
                <a:latin typeface="方正小标宋简体" panose="03000509000000000000" charset="-122"/>
                <a:ea typeface="方正小标宋简体" panose="03000509000000000000" charset="-122"/>
              </a:rPr>
              <a:t>（试 行）</a:t>
            </a:r>
            <a:endParaRPr lang="zh-CN" altLang="en-US" sz="4000">
              <a:latin typeface="方正小标宋简体" panose="03000509000000000000" charset="-122"/>
              <a:ea typeface="方正小标宋简体" panose="03000509000000000000" charset="-122"/>
            </a:endParaRPr>
          </a:p>
        </p:txBody>
      </p:sp>
      <p:sp>
        <p:nvSpPr>
          <p:cNvPr id="4" name="文本框 3"/>
          <p:cNvSpPr txBox="1"/>
          <p:nvPr/>
        </p:nvSpPr>
        <p:spPr>
          <a:xfrm>
            <a:off x="855980" y="3213100"/>
            <a:ext cx="11920220" cy="304609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第一条  为规范贵州健康职业学院学生学籍管理，维护学校正常的教育教学秩序和生活秩序，保障学生合法权益，培养德、智、体、美等方面全面发展的社会主义建设者和接班人，依据《中华人民共和国教育法》、《中华人民共和国高等教育法》、《普通高等学校学生管理规定》（教育部令第41号）、《高等学校学生学籍学历电子注册办法》、《贵州健康职业学院章程（试行）》、《贵州健康职业学院学生管理规定（试行）》以及其他有关法律法规，并结合我校职业教育的特点，制定本细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第二条  本办法适用于在贵州健康职业学院接受普通高等学历教育的全日制专科（高职）学生、接受成人高等学历相关教育及其他教育的学生（以下简称“学生”）。</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457190" y="2162810"/>
            <a:ext cx="2866390" cy="631190"/>
            <a:chOff x="8594" y="3406"/>
            <a:chExt cx="4514" cy="994"/>
          </a:xfrm>
        </p:grpSpPr>
        <p:sp>
          <p:nvSpPr>
            <p:cNvPr id="77" name="流程图: 可选过程 76"/>
            <p:cNvSpPr/>
            <p:nvPr/>
          </p:nvSpPr>
          <p:spPr>
            <a:xfrm>
              <a:off x="8594" y="3406"/>
              <a:ext cx="4515"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8639" y="3468"/>
              <a:ext cx="442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3000" dirty="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2000"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06245"/>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第三条  按国家招生规定录取的新生，持贵州健康职业学院录取通知书和其它有关证件按照规定的期限到学校办理入学手续，因故不能按期入学者，应当事先向学校请假，并附相关证明材料。从入学之日计算，请假时间一般不得超过两周。未请假或请假逾期两周者，除因不可抗力等正当事由以外，视为放弃入学资格。</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第四条  学校在新生报到时对其入学资格进行初步审查，审查合格的办理入学手续，予以注册学籍；审查发现新生的录取通知、考生信息等证明材料与本人实际情况不符，或者有其他违反国家招生考试规定情形的，取消入学资格。</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第五条  新生可以申请保留入学资格。保留入学资格期间不具有学籍。保留入学资格的条件、期限如下：</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对患有疾病的新生，经学校指定的二级甲等以上医院诊断证明不宜在校学习的，可以保留入学资格一年。在保留入学资格期限内，经治疗康复的，可以向学校申请入学。保留入学资格期满后，因特殊情况还未康复的，凭医院相关证明可以继续保留入学资格一年。因病保留入学资格的最长不得超过两年；</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（二）对依法服兵役的学生，凭入伍通知书到学校学生管理部门核实备案后，可保留入学资格至退役后两年；</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（三）因其他不可抗力因素，造成新生不能按时入学的，经学校认定，可保留入学</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944745" y="871220"/>
            <a:ext cx="3791585"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4959033" y="910590"/>
            <a:ext cx="37630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第二章 入学与注册</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845185"/>
            <a:ext cx="11920220" cy="6739255"/>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资格至不可抗力因素结束，但原则上不超过两年；</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（四）新生保留入学资格期满前应向学校申请入学，学校在收到申请入学后10个工作日完成审查，审查合格，方可办理入学手续。不办理入学手续且未有因不可抗力延迟等正当理由的，视为自动放弃入学资格。</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第六条  学生入学后，学校在3个月内按照国家招生规定进行复查。复查内容主要包括以下方面：</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（一）录取手续及程序等是否合乎国家招生规定；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（二）所获得的录取资格是否真实、合乎相关规定；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（三）本人及身份证明与录取通知、考生档案等是否一致；</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（四）身心健康状况是否符合报考专业或者专业类别体检要求，能否保证在校正常学习、生活。</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第七条  复查工作由招生就业处、学生处和教务处组成联合工作小组完成复查工作。</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复查中发现学生存在弄虚作假、徇私舞弊等情形的，确定为复查不合格，应当取消学籍；情节严重的，学校移交有关部门调查处理。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复查中发现学生身心状况不适宜在校学习，经学校指定的二级甲等以上医院诊断证明需要在家休养的，按照第五条第一款的规定保留入学资格。</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复查的程序和办法：由学生处负责统筹、监督，相关系部会同各班班主任对入学学生情况进行复查，对保留入学资格复学学生按照第五条第四款的规定执行。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845185"/>
            <a:ext cx="11920220" cy="452310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第八条  每学期开学时，学生按学校规定时间办理入学注册手续。因故不能如期注册的，应当于开学之日以书面形式向班主任请假，经所在系同意，并报学生处备案，方可延期注册。请假期限不得超过2周，逾期者按旷课对待。未经请假且未有因不可抗力等因素延迟的，2周内按旷课对待，超出2周的，不予注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凭该学期的学费收据，到学生处办理注册手续。学生处在其学生证上标明“注册”字样及日期，并加盖公章。未按学校规定缴纳学费或者有其他不符合注册条件的，不予注册。若经本人申请，学校校长办公会同意减免、缓交学费的，可凭学校正式通知注册。未注册学生的学生证无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家庭经济困难的学生可以申请助学贷款或者其他形式资助，办理有关手续后注册。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学校按照国家有关规定为家庭经济困难学生提供教育救助，完善学生资助体系，保证学生不因家庭经济困难而放弃学业。具体按照贵州健康职业学院学生资助管理办法执行。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78000"/>
            <a:ext cx="11920220" cy="452310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第九条  学校教育教学计划规定的课程和各种教育教学环节都要进行考勤，学生因故不能参加的，必须事先请假。未请假或请假未准而擅自不出勤者，按旷课处理。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第十条  教师根据所授课程的特点和学生人数多少等情况制定本门课程考勤办法（如点名、签到等）进行考勤，并将学生出勤情况按所占成绩的比例评定学生的平时成绩；所在系及辅导员协助任课教师做好考勤工作。对学生旷课等情况累计后报教务处。学校依据贵州健康职业学院学生违纪处分处理办法进行相应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第十一条  学生因病请假须附相关证明，一学期内请病假在一周以内的由所在系批准，一周以上的报学校批准。学生原则上不得请事假。有特殊原因必须请事假时，应当事先办理请假手续，一次请事假一周以内由所在系批准，一周以上由系审核同意，报学校批准。一学期累计事假不得超过两周，凡超过假期且无正当理由的，一律按旷课处理。请假期满，请假学生应当及时向所在系销假。</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学生请病、事假的请假条、相关证明及有关负责人审批意见存所在系办公室备查。</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944745" y="871220"/>
            <a:ext cx="3791585"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959033" y="910590"/>
            <a:ext cx="37630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第三章  考勤与请假</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78000"/>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第十二条  学生应当参加学校教育教学计划规定的课程和各种教育教学环节（以下统称课程）的考核，考核成绩记入成绩册，并归入学籍档案。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考核分为考试和考查两种。每学期课程采用何种考核方式，按贵州健康职业学院教学计划规定执行。考试采用百分制记分，成绩评定以期末考试成绩为主，平时成绩及其它教学环节成绩占一定比例，一般不超过 30%。考查采用五级制（优、良、中、及格、不及格）评定，采用平时成绩与期末考核成绩加突出成就相结合的方式综合认定；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（二）考核成绩不及格的须补考。补考仍不及格的，须对该课程进行重修；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（三）教务处在学期考试结束一周内完成各学科成绩的收集工作，及时、如实地记载每位学生的成绩，并在学校教务系统公布。在下学期开学初，公布补考名单并组织补考。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第十三条  学生缓考和缺考的处理办法：</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（一）学生修读一门课程，一般要求参加听课，完成作业，参加课程实践教学过程；</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学生因病要求缓考（因事一般不得缓考），应在考试前持有关证明提出书面申请（学生在课程开考后交送的申请无效），经学生所在系领导审核签字，报学校教务处备案后，方可缓考。事先未经批准而不参加考试者按缺考处理。缓考的学生可在下个新学期开学之初有一次考试机会，并于考试前一周到课程承担单位教学科办理考试手续，</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557713" y="871220"/>
            <a:ext cx="45656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400233" y="910590"/>
            <a:ext cx="48806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第四章 考核与成绩记载</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01675"/>
            <a:ext cx="11920220" cy="7108825"/>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凭本人身份证或学生证参加考试，不办理手续者，不准进入考场；</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（三）对于学生缺考的课程，该次考试成绩以“缺考”记，并计入该生总成绩的评定及不合格门数。</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第十四条  学生思想品德的考核、鉴定，以贵州健康职业学院学生思想品德考核评定办法为主要依据，采取个人小结、师生民主评议等形式进行。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第十五条  学生体育成绩评定注重过程管理，根据考勤、课内教学、课外锻炼活动和体质健康等情况综合评定。对因身体疾病或某种生理缺陷不能正常上体育课者，学生凭学校指定的二级甲等以上医院证明，报学校教务部门审核通过后，可批准其减少体育考查项目或免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第十六条  学校同意学生申请辅修校内其他专业或者选修其他专业课程；可以申请跨校辅修专业或者修读课程，参加学校认可的开放式网络课程学习。学生修读的课程成绩经学校审核同意后，予以承认。</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第十七条  学校鼓励、支持和指导学生参加社会实践、创新创业活动,建立创新创业档案、设置创新创业学分。具体按照贵州健康职业学院创新创业学分实施办法执行。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第十八条  学校健全学生学业成绩和学籍档案管理制度,真实、完整地记载、出具学生学业成绩,对通过补考、重修获得的成绩,予以标注。</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第十九条  学生严重违反考核纪律或者作弊的，该课程考核成绩记为无效，并视其违纪或者作弊情节，给予相应的纪律处分。给予警告、严重警告、记过及留校察看处分的，经教育表现较好，可以对该课程给予补考或者重修机会。</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第二十条  学生因休学、退学、开除学籍等情况中止学业时，其在校学习期间所修课程及成绩，学校记入学生档案，6年内予以保留。学生重新参加入学考试、符合录取条件，再次入学的，其已修课程及成绩，经学校审核认定，予以承认。</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第二十一条 学生应当按时参加教育教学计划规定的活动。不能按时参加的，应当事先请假并获得批准。未经批准而缺席的按旷课对待。无故缺席的，根据学校有关规定给予批评教育，情节严重的，给予相应的纪律处分。对旷课的学生，按贵州健康职业学院学生违纪处分办法的有关规定进行处理。旷课累计超过某门课程教学时数的三分之一者，该门课程的平时成绩以零分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第二十二条 学校定期开展学生诚信教育，记录学生学业、学术、品行等方面的诚信信息，建立对失信行为的约束和惩戒机制；对有严重失信行为的，给予相应的纪律处分，对违背学术诚信的，对其获得的学历及学术称号、荣誉等作出限制。</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（一）对作弊、剽窃、抄袭等学术不端行为或者其他不正当手段获得学历证书的，学校依法予以撤销。被撤销的学历证书已注册的，学校予以注销并报省教育厅宣布无效；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（二）对恶意拖欠学费的，学校不予办理注册手续；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（三）对骗取国家助学贷款或国家助学金的，经学校核实，予以追回。</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3" name="直接连接符 2"/>
          <p:cNvCxnSpPr/>
          <p:nvPr/>
        </p:nvCxnSpPr>
        <p:spPr>
          <a:xfrm>
            <a:off x="6768529" y="2520652"/>
            <a:ext cx="0" cy="2976069"/>
          </a:xfrm>
          <a:prstGeom prst="line">
            <a:avLst/>
          </a:prstGeom>
          <a:ln>
            <a:solidFill>
              <a:srgbClr val="0066FF"/>
            </a:solidFill>
            <a:prstDash val="lg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0"/>
            <a:ext cx="5328369" cy="7921625"/>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46736" y="2520652"/>
            <a:ext cx="2168184" cy="2231572"/>
            <a:chOff x="4392265" y="2154519"/>
            <a:chExt cx="2168184" cy="2231572"/>
          </a:xfrm>
        </p:grpSpPr>
        <p:grpSp>
          <p:nvGrpSpPr>
            <p:cNvPr id="32" name="组合 31"/>
            <p:cNvGrpSpPr/>
            <p:nvPr/>
          </p:nvGrpSpPr>
          <p:grpSpPr>
            <a:xfrm>
              <a:off x="4392265" y="2154519"/>
              <a:ext cx="2168184" cy="2231572"/>
              <a:chOff x="1827622" y="1343919"/>
              <a:chExt cx="2304000" cy="2304000"/>
            </a:xfrm>
          </p:grpSpPr>
          <p:sp>
            <p:nvSpPr>
              <p:cNvPr id="34" name="椭圆 3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4678970" y="2474541"/>
              <a:ext cx="1594774" cy="164139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7200" dirty="0">
                <a:solidFill>
                  <a:schemeClr val="bg1"/>
                </a:solidFill>
                <a:latin typeface="DIN Mittelschrift Std" pitchFamily="50" charset="0"/>
                <a:ea typeface="微软雅黑" panose="020B0503020204020204" pitchFamily="34" charset="-122"/>
              </a:endParaRPr>
            </a:p>
          </p:txBody>
        </p:sp>
      </p:grpSp>
      <p:sp>
        <p:nvSpPr>
          <p:cNvPr id="4" name="文本框 3"/>
          <p:cNvSpPr txBox="1"/>
          <p:nvPr/>
        </p:nvSpPr>
        <p:spPr>
          <a:xfrm>
            <a:off x="4529455" y="3246755"/>
            <a:ext cx="1402080" cy="829945"/>
          </a:xfrm>
          <a:prstGeom prst="rect">
            <a:avLst/>
          </a:prstGeom>
          <a:noFill/>
        </p:spPr>
        <p:txBody>
          <a:bodyPr wrap="none" rtlCol="0" anchor="t">
            <a:spAutoFit/>
          </a:bodyPr>
          <a:p>
            <a:r>
              <a:rPr lang="zh-CN" altLang="en-US" sz="4800" dirty="0">
                <a:solidFill>
                  <a:schemeClr val="bg1"/>
                </a:solidFill>
                <a:latin typeface="时尚中黑简体" pitchFamily="2" charset="-122"/>
                <a:ea typeface="时尚中黑简体" pitchFamily="2" charset="-122"/>
                <a:sym typeface="+mn-ea"/>
              </a:rPr>
              <a:t>目录</a:t>
            </a:r>
            <a:endParaRPr lang="zh-CN" altLang="en-US" sz="4800" dirty="0">
              <a:solidFill>
                <a:schemeClr val="bg1"/>
              </a:solidFill>
              <a:latin typeface="时尚中黑简体" pitchFamily="2" charset="-122"/>
              <a:ea typeface="时尚中黑简体" pitchFamily="2" charset="-122"/>
              <a:sym typeface="+mn-ea"/>
            </a:endParaRPr>
          </a:p>
        </p:txBody>
      </p:sp>
      <p:sp>
        <p:nvSpPr>
          <p:cNvPr id="6" name="文本框 5"/>
          <p:cNvSpPr txBox="1"/>
          <p:nvPr/>
        </p:nvSpPr>
        <p:spPr>
          <a:xfrm>
            <a:off x="7343140" y="1097280"/>
            <a:ext cx="5136515" cy="6123940"/>
          </a:xfrm>
          <a:prstGeom prst="rect">
            <a:avLst/>
          </a:prstGeom>
          <a:noFill/>
        </p:spPr>
        <p:txBody>
          <a:bodyPr wrap="square" rtlCol="0" anchor="t">
            <a:spAutoFit/>
          </a:bodyPr>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第二章  学生的权利与义务</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第三章 学籍管理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第一节 入学与注册</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第二节 考核与成绩记载</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第三节 转专业与转学</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第四节 休学与复学</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第五节 退 学</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第六节 毕业与结业</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第七节 学业证书管理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第四章 校园秩序与课外活动</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第五章 奖励与处分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第六章 学生申诉</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第七章  附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4" fill="hold"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000"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78000"/>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第二十三条  学生学完本专业本学年培养计划规定的全部课程，成绩合格，准予升级。</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第二十四条  学业成绩特别优秀的学生，若本人申请跳级，按照跳级年级课程设置（学年）规定的课程进行考核，其中主干课程达到80分及以上，其它课程合格，经本人申请，所在系研究批准，报学校教务处审核备案，允许跳级。</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第二十五条  一学期补考后有3门课程或2门主要课程不及格者，应予降、留级。</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第二十六条  经补考后仍不及格的课程，学生须重修。重修以自修为主，教师辅导课时不得超过该课程总学时的四分之一。重修时间以一学期为限，并在重修的学期末安排第二次补考。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第二十七条  重修后补考仍不及格的课程，将与该学期补考不及格课程一起计入降、留级课程门数。</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第二十八条  重修后补考仍不及格，累加后仍属降、留级者，不再安排重修，毕业前学校安排最后一次补考，补考后仍不及格者发给结业证书。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第二十九条  第六学期考试不及格者不安排重修。考完一个月后返校补考，及格者发给毕业证书，不及格者发给结业证书。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第三十条  学生在校学习期间降、留级不得超过两次，否则，按结业处理。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557713" y="871220"/>
            <a:ext cx="45656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400233" y="910590"/>
            <a:ext cx="48806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第五章 编级</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845185"/>
            <a:ext cx="11920220" cy="193802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第三十一条  学生降、留级前所修课程考核成绩达到“良好（或 80 分）”以上水平的课程，由本人提出申请经教务处核实，允许不再重修。</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第三十二条  隔年招生或停招专业的学生，达到向下编级的，可随原班级学习，不合格的课程可申请随低年级重修，无重修机会的可在毕业前补考。重修或补考仍不及格者，按结业处理。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78000"/>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第三十三条  学校按照公平、公正的标准和程序管理学生转专业，实行公示制度。学生入学后原则上在被录取的专业完成学业，一般不得转专业。有下列特殊情况之一的，经学校考核合格，可以转专业：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（一）学校根据社会对人才需求情况的发展变化，需要适当调整专业的，允许在读学生转到其他相关专业就读；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（二）学生在学习期间确有特长，对其他专业有兴趣和专长，通过转专业更能发挥其特长的可以申请转专业；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（三）学生入学后被发现患有某种疾病或生理缺陷，经学校指定的二级甲等以上医院检查证明，不能在原专业学习，但尚能在本校其他专业学习的；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（四）学生确有某种特殊困难，不转专业则无法继续学习的，经学校认定后可以转专业；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（五）学生因伤残不能继续在原专业学习的，经二级甲等以上医院出具证明，并由转入系对其基础课程进行考核合格，可以转专业；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（六）休学创业或退役后复学的学生，因自身情况需要转专业的，学校优先考虑。</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第三十四条  学生有下列情形之一，不得转专业：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（一）以特殊招生形式（不使用或不完全使用普通高考成绩）录取的学生；</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557713" y="871220"/>
            <a:ext cx="45656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400233" y="910590"/>
            <a:ext cx="48806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第六章  转专业与转学</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636968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（二）国家有相关规定或者录取前与学校有明确约定的；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（三）应予退学的；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（四）低层次专业转向高层次专业的；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（五）出于保留入学资格、休学或保留学籍状态的；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（六）已有一次转专业经历的；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（七）经转学进入我校学习的；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（八）其他无正当理由的。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第三十五条  转专业受理程序：</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（一）新生于第一学期之内，一年级学生于第二学期结束前完成转专业工作；</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（二）各系自行拟定考核办法，经主管校长批准后，向学生公布；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（三）符合条件拟申请转专业的学生，填写《贵州健康职业学院学生转专业申请表》，向所在系提出申请，经转入系考核合格后报教务处备案；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（四）由学校教务处将转专业学生名单报主管校长审批后在校园官网公示，公示期三天，公示结束后办理相关转专业手续；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学生应当根据转入专业的人才培养方案修读课程，学生毕业时按转入专业的毕业要求核定毕业资格。学生在原专业所修课程成绩，经学校确认符合转入专业要求的，可申请免修；达不到转入专业要求的，须选择再修读。</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第三十六条  学生因患病或有特殊困难、特别需要，无法继续在学校学习或者不适应学校学习要求的，可以申请转学。有下列情形之一，不得转学：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（一）入学未满一学期的、处于休学期间、保留入学资格期间和处于毕业年级的；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（二）高考成绩低于拟转入学校相关专业同一生源地相应年份录取成绩的；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（三）由低学历层次转为高学历层次的；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（四）以定向就业招生录取的、委托培养的；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（五）应予退学的；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（六）无正当理由转学的。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学生因学校培养条件改变等非本人原因需要转学的，学校出具证明，由省教育厅协调转学到同层次学校。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第三十七条  学生转学由学生本人提出申请，说明理由，经所在学校和拟转入学校同意，由转入学校负责审核转学条件及相关证明，认为符合本校培养要求且学校有培养能力的，经学校校长办公会或者专题会议研究决定，可以转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第三十八条  学校按照国家规定执行学生转学的规定；对转入贵州健康职业学院的学生情况及时在校园官网进行公示，并在转学完成后3个月内，将转入贵州健康职业学院的学生信息报省教育厅备案。</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78000"/>
            <a:ext cx="119202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第三十九条  学生可以分阶段完成学业，除另有规定外，应当在学校规定的最长学习年限（含休学和保留学籍）内完成学业。学生有下列情况之一者，应予休学：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（一）因伤、病经二级甲等以上医院诊断证明须停课治疗、休养占一学期总学时三分之一以上的；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（二）已婚女生因妊娠、生产不能正常上课的；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（三）因某种特殊原因，须暂时中断学业的；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（四）根据考勤，一学期内因请假缺课达一个半月的；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（五）学校认为需要休学的其他情形。</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学生申请休学或者学校认为应当休学的，经学校批准，可以休学。休学次数不得超过2次，休学年限以一学年为单位，期限不得超过2年。</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第四十条  学校根据情况建立并实行灵活的学习制度。对休学创业的学生，最长学习年限不得超过6年，并简化休学批准程序。</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第四十一条  新生和在校学生应征参加中国人民解放军（含中国人民武装警察部队），学校保留其入学资格或者学籍至退役后2年。学生保留学籍期间，学校与其实际所在的部队建立管理关系。</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557713" y="871220"/>
            <a:ext cx="45656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400233" y="910590"/>
            <a:ext cx="48806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第七章  休学与复学</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304609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第四十二条  学生参加学校组织的跨校联合培养项目，在联合培养学校学习期间，学校同时为其保留学籍。学生保留学籍期间,学校与其实际所在的学校建立管理关系。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第四十三条 休学学生应当办理手续离校。学生休学期间，学校应为其保留学籍，但不享受在校学习学生待遇。因病休学学生的医疗费按国家及当地的有关规定处理。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第四十四条  学生休学期满前应当在学校规定的期限内提出复学申请，需提供相关材料，经学校复查合格，方可复学。复学后编入相应年级学习。开学两周后，休学学生仍未按时返校办理复学或续休手续的，按旷课处理（因不可抗力因素延迟的除外）。有特殊情况的可于开学初向学校请假，假期一般不得超过两周。</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78000"/>
            <a:ext cx="119202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第四十五条  学生在校学习期间，一学期补考后有二门课程或一门主要课程不及格，学校将给予该生学籍警示。由学生所在系、教务处以书面的形式通知学生本人。</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第四十六条  学生有下列情形之一，学校可予退学处理：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（一）经考核（含补考），学生成绩不合格课程达到规定学年必修课程总数80%及以上；</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（二）休学、保留学籍期满，在学校规定期限内未提出复学申请或申请复学经复查不合格的；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（三）根据学校指定医院诊断，患有疾病或者意外伤残不能继续在校学习的；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（四）未经批准连续两周未参加学校规定的教学活动的；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（五）超过学校规定期限未注册而又未履行暂缓注册手续的；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（六）学生本人申请退学的，学校审核同意后，办理退学手续。</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对学生的退学处理，由校长办公会议研究决定。对退学的学生，由学校出具退学决定书并送交本人，同时报省教育厅备案。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第四十七条  退学学生，需在10日内办理退学离校手续。退学学生的档案由学校退回其家庭所在地，户口应当按照国家相关规定迁回原户籍地或者家庭户籍所在地。</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557713" y="871220"/>
            <a:ext cx="45656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400233" y="910590"/>
            <a:ext cx="48806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第八章  学籍警示与退学</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490980"/>
            <a:ext cx="11920220" cy="636968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第四十八条  学生在学校规定学习年限内，修完教育教学计划规定内容，成绩合格，达到学校毕业要求的，学校准予毕业，并在学生离校前发给毕业证书。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第四十九条  学生提前完成教育教学计划规定内容，获得毕业所要求的学分，达到毕业要求，经本人申请，所在系同意，教务处审核合格，可以提前毕业，发给毕业证书。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第五十条  学生在学校规定学习年限内，修完教育教学计划规定内容，但未达到学校毕业要求的，发给结业证书。具体有以下几种情况：</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（一）重修补考仍不及格但未达到降级、留级及退学条件的学生，毕业前补考仍不及格者；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（二）考试作弊但未达到降级、留级、退学及开除学籍条件的学生，毕业前补考仍不及格者；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（三）教学实习前，因操作考核不合格等原因被取消实习资格者，或因其他原因未参加教学实习者；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（四）教学实习成绩不合格者；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（五）毕业设计、论文、答辩不合格者。</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上述获取结业证书的学生，可在离校3个月至3年内返校完成学校毕业要求，合格者换发毕业证书。颁发的毕业证书、毕业时间按发证日期填写。</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对退学学生, 学校发给肄业证书或者写实性学习证明。</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557713" y="727710"/>
            <a:ext cx="45656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400233" y="767080"/>
            <a:ext cx="48806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第九章  毕业与结业</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490980"/>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第五十一条  学校严格按照招生时确定的办学类型和学习形式，以及学生招生录取时填报的个人信息，填写、颁发学历证书及其他学业证书。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第五十二条  学生在校期间变更姓名、出生日期等证书需填写的个人信息的，应当有合理、充分的理由，并提供有法定效力的相应证明文件。学校进行审查，并请求学生生源地教育局及有关部门协助核查。</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第五十三条  凡涉及休学、复学、延期毕业、退学、辅修、转专业、转学等需要学籍变动的，或因在学习期间内出国（境）、应征入伍等影响学业正常进行的，以及其它涉及学生学业问题的，一律由学生本人提出书面申请及相关证明材料，经学生所在系核实，学校批准，报教务处备案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第五十四条  学校严格执行高等教育学籍学历电子注册管理制度，完善学籍学历信息管理办法，按相关规定及时完成学生学籍学历电子注册。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第五十五条  对完成本专业学业同时辅修其他专业并达到该专业辅修要求的学生，由学校发给辅修专业证书。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第五十六条  对违反国家招生规定取得入学资格或者学籍的，学校应当取消其学籍，不得发给学历证书；已发的学历证书，学校应当依法予以撤销。对以作弊、剽窃、抄袭等学术不端行为或者其他不正当手段获得学历证书的，学校依法予以撤销。</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557713" y="727710"/>
            <a:ext cx="45656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4400233" y="767080"/>
            <a:ext cx="48806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第十章  学业证书管理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41575" y="781050"/>
            <a:ext cx="8722360" cy="1322070"/>
          </a:xfrm>
          <a:prstGeom prst="rect">
            <a:avLst/>
          </a:prstGeom>
          <a:noFill/>
        </p:spPr>
        <p:txBody>
          <a:bodyPr wrap="square" rtlCol="0">
            <a:spAutoFit/>
          </a:bodyPr>
          <a:p>
            <a:pPr algn="ctr"/>
            <a:r>
              <a:rPr lang="zh-CN" altLang="en-US" sz="4000">
                <a:latin typeface="方正小标宋简体" panose="03000509000000000000" charset="-122"/>
                <a:ea typeface="方正小标宋简体" panose="03000509000000000000" charset="-122"/>
              </a:rPr>
              <a:t>贵州健康职业学院学生管理规定</a:t>
            </a:r>
            <a:endParaRPr lang="zh-CN" altLang="en-US" sz="4000">
              <a:latin typeface="方正小标宋简体" panose="03000509000000000000" charset="-122"/>
              <a:ea typeface="方正小标宋简体" panose="03000509000000000000" charset="-122"/>
            </a:endParaRPr>
          </a:p>
          <a:p>
            <a:pPr algn="ctr"/>
            <a:r>
              <a:rPr lang="zh-CN" altLang="en-US" sz="4000">
                <a:latin typeface="方正小标宋简体" panose="03000509000000000000" charset="-122"/>
                <a:ea typeface="方正小标宋简体" panose="03000509000000000000" charset="-122"/>
              </a:rPr>
              <a:t>（试 行）</a:t>
            </a:r>
            <a:endParaRPr lang="zh-CN" altLang="en-US" sz="4000">
              <a:latin typeface="方正小标宋简体" panose="03000509000000000000" charset="-122"/>
              <a:ea typeface="方正小标宋简体" panose="03000509000000000000" charset="-122"/>
            </a:endParaRPr>
          </a:p>
        </p:txBody>
      </p:sp>
      <p:sp>
        <p:nvSpPr>
          <p:cNvPr id="4" name="文本框 3"/>
          <p:cNvSpPr txBox="1"/>
          <p:nvPr/>
        </p:nvSpPr>
        <p:spPr>
          <a:xfrm>
            <a:off x="855980" y="2997835"/>
            <a:ext cx="11920220" cy="452310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第一条 为规范贵州健康职业学院（以下简称“学校”）学生管理行为，维护学校正常的教育教学秩序和生活秩序，保障学生合法权益，培养德、智、体、美等方面全面发展的社会主义建设者和接班人,依据《中华人民共和国教育法》、《中华人民共和国高等教育法》、《普通高等学校学生管理规定》（教育部令第41号）、《贵州健康职业学院章程（试行）》等有关法律、法规，制定本规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第二条 本规定适用于在贵州健康职业学院接受普通高等学历教育的全日制专科（高职）学生及接受成人高等学历相关教育、其他教育的学生（以下简称“学生”）的管理。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第三条 学校坚持社会主义办学方向，坚持马克思主义的指导地位,全面贯彻国家教育方针；坚持以立德树人为根本，以理想信念教育为核心,培育和践行社会主义核心价值观，弘扬中华优秀传统文化和革命文化、社会主义先进文化，培养学生的社会责任感、创新精神和实践能力；坚持依法治校，科学管理，健全和完善管理制度，规范管理行为，将管理与育人相结合，不断提高管理和服务水平。</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457190" y="2162810"/>
            <a:ext cx="2866390" cy="631190"/>
            <a:chOff x="8594" y="3406"/>
            <a:chExt cx="4514" cy="994"/>
          </a:xfrm>
        </p:grpSpPr>
        <p:sp>
          <p:nvSpPr>
            <p:cNvPr id="77" name="流程图: 可选过程 76"/>
            <p:cNvSpPr/>
            <p:nvPr/>
          </p:nvSpPr>
          <p:spPr>
            <a:xfrm>
              <a:off x="8594" y="3406"/>
              <a:ext cx="4515"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8639" y="3468"/>
              <a:ext cx="442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3000" dirty="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2000"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0110" y="604520"/>
            <a:ext cx="11920220" cy="23069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被撤销的学历证书已注册的，学校予以注销并报省教育厅宣布无效。</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第五十七条  学生对学校学籍管理过程中的各种处理意见、决定有异议需要申诉的，可在相关文件送达后10日内提交书面申请到贵州健康职业学院学生申诉处理委员会进行申诉。具体申诉程序及办法按照贵州健康职业学院学生申诉处理办法执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第五十八条  学历证书遗失或者损坏，经本人申请，学校核实后出具相应的证明书。证明书与原证书具有同等效力。</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学校东门"/>
          <p:cNvPicPr>
            <a:picLocks noChangeAspect="1"/>
          </p:cNvPicPr>
          <p:nvPr/>
        </p:nvPicPr>
        <p:blipFill>
          <a:blip r:embed="rId1"/>
          <a:stretch>
            <a:fillRect/>
          </a:stretch>
        </p:blipFill>
        <p:spPr>
          <a:xfrm>
            <a:off x="2980055" y="3178175"/>
            <a:ext cx="7872730" cy="4399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778000"/>
            <a:ext cx="11920220" cy="23069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第五十九条  学籍管理工作由专人负责，网上学籍学历管理平台密码由专人使用，其他管理人员不得进行网上学籍管理操作。</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第六十条  对学籍库中学生的个人信息要予以保密，未经授权，任何人不得更改或查询库中的数据，不得用作其它用途，确保学生基本信息不公开、不扩散。</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第六十一条  加大对学籍管理信息系统的软硬件投入，加强信息技术安全工作，做好服务器的病毒防控工作，防止“黑客”攻击，保证学籍管理系统安全正常运行。</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142423" y="863600"/>
            <a:ext cx="539623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TextBox 77"/>
          <p:cNvSpPr txBox="1"/>
          <p:nvPr/>
        </p:nvSpPr>
        <p:spPr>
          <a:xfrm>
            <a:off x="3898583" y="902970"/>
            <a:ext cx="58839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第十一章  学籍管理信息安全</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
        <p:nvSpPr>
          <p:cNvPr id="5" name="流程图: 可选过程 4"/>
          <p:cNvSpPr/>
          <p:nvPr/>
        </p:nvSpPr>
        <p:spPr>
          <a:xfrm>
            <a:off x="4803140" y="4144645"/>
            <a:ext cx="402590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TextBox 77"/>
          <p:cNvSpPr txBox="1"/>
          <p:nvPr/>
        </p:nvSpPr>
        <p:spPr>
          <a:xfrm>
            <a:off x="3873818" y="4184015"/>
            <a:ext cx="58839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第十二章  责任追究</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
        <p:nvSpPr>
          <p:cNvPr id="7" name="文本框 6"/>
          <p:cNvSpPr txBox="1"/>
          <p:nvPr/>
        </p:nvSpPr>
        <p:spPr>
          <a:xfrm>
            <a:off x="855980" y="4911090"/>
            <a:ext cx="11920220" cy="11988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第六十二条  学籍管理工作人员应严格按照有关规定和程序，认真履行职责，发现问题及时报告，妥善解决。在学籍管理工作中，违规操作，弄虚作假的，一律严肃处理。情节严重的，追究法律责任。</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8" name="流程图: 可选过程 7"/>
          <p:cNvSpPr/>
          <p:nvPr/>
        </p:nvSpPr>
        <p:spPr>
          <a:xfrm>
            <a:off x="4803140" y="6097270"/>
            <a:ext cx="402590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TextBox 77"/>
          <p:cNvSpPr txBox="1"/>
          <p:nvPr/>
        </p:nvSpPr>
        <p:spPr>
          <a:xfrm>
            <a:off x="3873818" y="6136640"/>
            <a:ext cx="588391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第十三章  附  则</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
        <p:nvSpPr>
          <p:cNvPr id="11" name="文本框 10"/>
          <p:cNvSpPr txBox="1"/>
          <p:nvPr/>
        </p:nvSpPr>
        <p:spPr>
          <a:xfrm>
            <a:off x="855980" y="6863715"/>
            <a:ext cx="11920220" cy="82994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第六十三条   本办法自2017年 10月9 日起施行。</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第六十四条   本办法由学校教务处负责解释。</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000"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inVertic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学生纪律处分办法</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5649595" y="3395345"/>
            <a:ext cx="2719705" cy="553085"/>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2017年9月1日</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3" name="直接连接符 2"/>
          <p:cNvCxnSpPr/>
          <p:nvPr/>
        </p:nvCxnSpPr>
        <p:spPr>
          <a:xfrm>
            <a:off x="6768529" y="2520652"/>
            <a:ext cx="0" cy="2976069"/>
          </a:xfrm>
          <a:prstGeom prst="line">
            <a:avLst/>
          </a:prstGeom>
          <a:ln>
            <a:solidFill>
              <a:srgbClr val="0066FF"/>
            </a:solidFill>
            <a:prstDash val="lg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0"/>
            <a:ext cx="5328369" cy="7921625"/>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46736" y="2520652"/>
            <a:ext cx="2168184" cy="2231572"/>
            <a:chOff x="4392265" y="2154519"/>
            <a:chExt cx="2168184" cy="2231572"/>
          </a:xfrm>
        </p:grpSpPr>
        <p:grpSp>
          <p:nvGrpSpPr>
            <p:cNvPr id="32" name="组合 31"/>
            <p:cNvGrpSpPr/>
            <p:nvPr/>
          </p:nvGrpSpPr>
          <p:grpSpPr>
            <a:xfrm>
              <a:off x="4392265" y="2154519"/>
              <a:ext cx="2168184" cy="2231572"/>
              <a:chOff x="1827622" y="1343919"/>
              <a:chExt cx="2304000" cy="2304000"/>
            </a:xfrm>
          </p:grpSpPr>
          <p:sp>
            <p:nvSpPr>
              <p:cNvPr id="34" name="椭圆 3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4678970" y="2474541"/>
              <a:ext cx="1594774" cy="164139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7200" dirty="0">
                <a:solidFill>
                  <a:schemeClr val="bg1"/>
                </a:solidFill>
                <a:latin typeface="DIN Mittelschrift Std" pitchFamily="50" charset="0"/>
                <a:ea typeface="微软雅黑" panose="020B0503020204020204" pitchFamily="34" charset="-122"/>
              </a:endParaRPr>
            </a:p>
          </p:txBody>
        </p:sp>
      </p:grpSp>
      <p:sp>
        <p:nvSpPr>
          <p:cNvPr id="4" name="文本框 3"/>
          <p:cNvSpPr txBox="1"/>
          <p:nvPr/>
        </p:nvSpPr>
        <p:spPr>
          <a:xfrm>
            <a:off x="4529455" y="3246755"/>
            <a:ext cx="1402080" cy="829945"/>
          </a:xfrm>
          <a:prstGeom prst="rect">
            <a:avLst/>
          </a:prstGeom>
          <a:noFill/>
        </p:spPr>
        <p:txBody>
          <a:bodyPr wrap="none" rtlCol="0" anchor="t">
            <a:spAutoFit/>
          </a:bodyPr>
          <a:p>
            <a:r>
              <a:rPr lang="zh-CN" altLang="en-US" sz="4800" dirty="0">
                <a:solidFill>
                  <a:schemeClr val="bg1"/>
                </a:solidFill>
                <a:latin typeface="时尚中黑简体" pitchFamily="2" charset="-122"/>
                <a:ea typeface="时尚中黑简体" pitchFamily="2" charset="-122"/>
                <a:sym typeface="+mn-ea"/>
              </a:rPr>
              <a:t>目录</a:t>
            </a:r>
            <a:endParaRPr lang="zh-CN" altLang="en-US" sz="4800" dirty="0">
              <a:solidFill>
                <a:schemeClr val="bg1"/>
              </a:solidFill>
              <a:latin typeface="时尚中黑简体" pitchFamily="2" charset="-122"/>
              <a:ea typeface="时尚中黑简体" pitchFamily="2" charset="-122"/>
              <a:sym typeface="+mn-ea"/>
            </a:endParaRPr>
          </a:p>
        </p:txBody>
      </p:sp>
      <p:sp>
        <p:nvSpPr>
          <p:cNvPr id="6" name="文本框 5"/>
          <p:cNvSpPr txBox="1"/>
          <p:nvPr/>
        </p:nvSpPr>
        <p:spPr>
          <a:xfrm>
            <a:off x="7343140" y="1097280"/>
            <a:ext cx="5568315" cy="6554470"/>
          </a:xfrm>
          <a:prstGeom prst="rect">
            <a:avLst/>
          </a:prstGeom>
          <a:noFill/>
        </p:spPr>
        <p:txBody>
          <a:bodyPr wrap="square" rtlCol="0" anchor="t">
            <a:spAutoFit/>
          </a:bodyPr>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第二章 违纪行为和处分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第一节 危害国家安全、社会秩序的行为和处分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第二节 损害国家、集体、他人合法权益的行为和处分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第三节 违反教育教学秩序的行为和处分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第四节 违反校园秩序与课外活动管理规定的行为和处分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第五节 违反网络信息安全管理规定的行为和处分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第三章 违纪学生处分机构和程序</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第四章 申请撤销或解除违纪处分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第五章 附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pic>
        <p:nvPicPr>
          <p:cNvPr id="7" name="图片 6" descr="贵州健康职业学院图书馆"/>
          <p:cNvPicPr>
            <a:picLocks noChangeAspect="1"/>
          </p:cNvPicPr>
          <p:nvPr/>
        </p:nvPicPr>
        <p:blipFill>
          <a:blip r:embed="rId3"/>
          <a:stretch>
            <a:fillRect/>
          </a:stretch>
        </p:blipFill>
        <p:spPr>
          <a:xfrm>
            <a:off x="210185" y="4890135"/>
            <a:ext cx="4907915" cy="276161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4" fill="hold"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000"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41575" y="781050"/>
            <a:ext cx="8722360" cy="1322070"/>
          </a:xfrm>
          <a:prstGeom prst="rect">
            <a:avLst/>
          </a:prstGeom>
          <a:noFill/>
        </p:spPr>
        <p:txBody>
          <a:bodyPr wrap="square" rtlCol="0">
            <a:spAutoFit/>
          </a:bodyPr>
          <a:p>
            <a:pPr algn="ctr"/>
            <a:r>
              <a:rPr lang="zh-CN" altLang="en-US" sz="4000">
                <a:latin typeface="方正小标宋简体" panose="03000509000000000000" charset="-122"/>
                <a:ea typeface="方正小标宋简体" panose="03000509000000000000" charset="-122"/>
              </a:rPr>
              <a:t>贵州健康职业学院学生纪律处分办法</a:t>
            </a:r>
            <a:endParaRPr lang="zh-CN" altLang="en-US" sz="4000">
              <a:latin typeface="方正小标宋简体" panose="03000509000000000000" charset="-122"/>
              <a:ea typeface="方正小标宋简体" panose="03000509000000000000" charset="-122"/>
            </a:endParaRPr>
          </a:p>
          <a:p>
            <a:pPr algn="ctr"/>
            <a:r>
              <a:rPr lang="zh-CN" altLang="en-US" sz="4000">
                <a:latin typeface="方正小标宋简体" panose="03000509000000000000" charset="-122"/>
                <a:ea typeface="方正小标宋简体" panose="03000509000000000000" charset="-122"/>
              </a:rPr>
              <a:t>(试 行)</a:t>
            </a:r>
            <a:endParaRPr lang="zh-CN" altLang="en-US" sz="4000">
              <a:latin typeface="方正小标宋简体" panose="03000509000000000000" charset="-122"/>
              <a:ea typeface="方正小标宋简体" panose="03000509000000000000" charset="-122"/>
            </a:endParaRPr>
          </a:p>
        </p:txBody>
      </p:sp>
      <p:sp>
        <p:nvSpPr>
          <p:cNvPr id="4" name="文本框 3"/>
          <p:cNvSpPr txBox="1"/>
          <p:nvPr/>
        </p:nvSpPr>
        <p:spPr>
          <a:xfrm>
            <a:off x="855980" y="2997835"/>
            <a:ext cx="11920220" cy="415417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第一条 为了建设良好的校风、学风，保障学生在校期间的合法权益，培养学生严于律己，不断树立为共产主义远大理想和中国特色社会主义共同理想而奋斗的信念和信心，现按照《中华人民共和国高等教育法》、《普通高等学校学生管理规定》（教育部令第41号）、《贵州健康职业学院章程（试行）》、《贵州健康职业学院学生管理规定（试行）》等有关文件精神，结合学校办学目标和办学现状，制定本办法。</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第二条 本办法适用于在学校接受普通高等学历教育的全日制专科（高职）学生及在学校接受成人高等学历相关教育、其他教育的学生（以下称学生）的管理。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第三条 学校按照法律法规所赋予的权利，在深入调查研究的基础上，坚持违纪处分以事实为依据，与违纪行为的性质、情节以及危害程度相适应。</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第四条 学校实施违纪处分，坚持公开、公正，尊重和保障学生权利，保护违纪学生的人格尊严。</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457190" y="2162810"/>
            <a:ext cx="2866390" cy="631190"/>
            <a:chOff x="8594" y="3406"/>
            <a:chExt cx="4514" cy="994"/>
          </a:xfrm>
        </p:grpSpPr>
        <p:sp>
          <p:nvSpPr>
            <p:cNvPr id="77" name="流程图: 可选过程 76"/>
            <p:cNvSpPr/>
            <p:nvPr/>
          </p:nvSpPr>
          <p:spPr>
            <a:xfrm>
              <a:off x="8594" y="3406"/>
              <a:ext cx="4515"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8639" y="3468"/>
              <a:ext cx="442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3000" dirty="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第五条 学校在处理违纪行为时，坚持对违纪学生以教育为主，处罚为辅，惩前毖后、治病救人的原则。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第六条 学校对学生的同一次违纪行为，不得进行多次重复处分。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第七条 学校应将学生的处分材料真实、完整、及时归入学生档案。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第八条 学校任何师生发现有违纪行为或涉嫌违反校纪的行为有权利也有义务向系学生科或学校学生处等相关部门检举、揭发和控告。</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第九条 纪律处分的种类：</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（一）警告；</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（二）严重警告；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（三）记过；</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（四）留校察看；</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（五）开除学籍。</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第十条 学校给予学生的警告、严重警告处分期限为1到3个月；记过处分期限为3到6个月；留校察看期限一般为6到12个月。对最后一学年的学生纪律处分期限按最低期限进行处理。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第十一条 受留校察看处分的学生保留学籍。学校可根据学生的实际表现，提前或延后解除留校察看期。学生在留校察看期间表现良好者，可申请提前解除留校察看期。学生在留校察看期间又有违纪行为的，可延后解除留校察看期。</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第十二条 学生屡次违反学校规定受到纪律处分，经教育不改的，可给予开除学籍处分。受开除学籍处分者，学校发给学习证明；修完教学计划规定的全部课程者，学校发给结业证书。</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第十三条 学生违反法律法规，学校依其行为情节轻重及其悔改态度，分别作出以下纪律处分：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（一）违反国家法律法规，国家司法行政机关不予处罚的，给予警告以上处分；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（二）违反国家法律法规，被处以罚款以下的，给予严重警告以上处分；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（三）违反国家法律法规，被处以行政拘留的，给予记过以上处分；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（四）构成刑事犯罪不被起诉或免于刑事处罚的，给予记过以上处分；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（五）构成刑事犯罪被判处管制的，给予留校察看以上处分；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（六）构成刑事犯罪被判处拘役的，拘役期满后，给予留校察看以上处分；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（七）构成刑事犯罪，被判处有期徒刑、无期徒刑、死刑的，给予开除学籍处分。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第十四条 有违纪行为但具备下列情形之一者，可以减轻处分：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（一）违纪行为尚未被发现且主动向学校交代或在学校调查违纪行为过程中主动报告学校尚未掌握的情况的；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（二）主动提供情况、揭发他人违纪行为并经查证属实的；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（三）初次违纪，并且检讨态度诚恳认真且能以实际行动弥补所犯错误的；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（四）其他可以减轻处分的情节。</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341503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第十五条 有下列情形之一者，可以加重处分：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（一）各种违纪行为的组织者；</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（二）参与违纪行为并作伪证者；</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（三）违纪后，经教育拒不认错者；</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（四）已受违纪处分，再次违纪者；</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（五）有两种以上违纪行为的；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（六）其他可以加重处分的情节。</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第十六条 由于违纪行为而使学校和其他师生遭受经济损失的，违纪学生除依学校违纪处分办法承担违纪处分责任外，还应承担相应的民事责任、经济赔偿责任。</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2280285"/>
            <a:ext cx="11920220" cy="526224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第十七条 危害国家安全或公共安全的，学校可给予开除学籍处分：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（一）反对宪法，反对四项基本原则、分裂国家、破坏国家统一的；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（二）策划、实施颠覆国家政权、推翻社会主义制度的；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（三）泄露国家秘密、参加间谍组织或者接受间谍组织及其代理人的任务的；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（四）散发宣扬恐怖主义、极端主义的图书、音（视）频资料或者其他物品，通过其他方式宣扬恐怖主义、极端主义的；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（五）煽动或传播民族仇恨、民族歧视，破坏民族团结、扰乱社会秩序的。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第十八条 在校园内故意以毁损、涂划、玷污、践踏等方式侮辱中华人民共和国国旗、国徽的，学校给予严重警告以上处分。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第十九条 组织、参与未按法律及相关规定的大型集会、游行、示威、罢课、聚众闹事，或煽动他人参加的，学校应依法劝阻或者制止，不听劝阻者，给予警告以上处分。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第二十条 学校坚持教育与宗教相分离原则，禁止学生在校内进行任何形式的宗教活动，对有下列情形之一的，可给予留校察看以上处分：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（一）聚众讲经、做礼拜等传播宗教思想、从事宗教活动的；</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4601845" y="821690"/>
            <a:ext cx="4476750" cy="631190"/>
            <a:chOff x="7247" y="1294"/>
            <a:chExt cx="7050" cy="994"/>
          </a:xfrm>
        </p:grpSpPr>
        <p:sp>
          <p:nvSpPr>
            <p:cNvPr id="77" name="流程图: 可选过程 76"/>
            <p:cNvSpPr/>
            <p:nvPr/>
          </p:nvSpPr>
          <p:spPr>
            <a:xfrm>
              <a:off x="7247" y="1294"/>
              <a:ext cx="7051"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7270" y="1356"/>
              <a:ext cx="700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第二章 违纪行为和处分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
        <p:nvSpPr>
          <p:cNvPr id="29" name="TextBox 77"/>
          <p:cNvSpPr txBox="1"/>
          <p:nvPr/>
        </p:nvSpPr>
        <p:spPr>
          <a:xfrm>
            <a:off x="2443163" y="1691640"/>
            <a:ext cx="8794750"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第一节 危害国家安全、社会秩序的行为和处分</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000" fill="hold">
                                          <p:stCondLst>
                                            <p:cond delay="0"/>
                                          </p:stCondLst>
                                        </p:cTn>
                                        <p:tgtEl>
                                          <p:spTgt spid="29"/>
                                        </p:tgtEl>
                                        <p:attrNameLst>
                                          <p:attrName>style.visibility</p:attrName>
                                        </p:attrNameLst>
                                      </p:cBhvr>
                                      <p:to>
                                        <p:strVal val="visible"/>
                                      </p:to>
                                    </p:set>
                                    <p:animEffect transition="in" filter="barn(inVertical)">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（二）胁迫他人参加各类宗教活动，以暴力手段或语言威胁、歧视、诽谤等方式侵害不参加宗教活动同学的；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（三）参加任何非法宗教组织和参与任何非法宗教活动的；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（四）观看、下载、持有、传播、制作、购买和贩卖含有宗教极端思想和暴力恐怖内容的文章、书刊、图片、音（视）频资料及物品的。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（五）煽动或传播民族仇恨、民族歧视，破坏民族团结、扰乱社会秩序的。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第十八条 在校园内故意以毁损、涂划、玷污、践踏等方式侮辱中华人民共和国国旗、国徽的，学校给予严重警告以上处分。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第十九条 组织、参与未按法律及相关规定的大型集会、游行、示威、罢课、聚众闹事，或煽动他人参加的，学校应依法劝阻或者制止，不听劝阻者，给予警告以上处分。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第二十条 学校坚持教育与宗教相分离原则，禁止学生在校内进行任何形式的宗教活动，对有下列情形之一的，可给予留校察看以上处分：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（一）聚众讲经、做礼拜等传播宗教思想、从事宗教活动的；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（二）胁迫他人参加各类宗教活动，以暴力手段或语言威胁、歧视、诽谤等方式侵害不参加宗教活动同学的；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（三）参加任何非法宗教组织和参与任何非法宗教活动的；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（四）观看、下载、持有、传播、制作、购买和贩卖含有宗教极端思想和暴力恐怖内容的文章、书刊、图片、音（视）频资料及物品的。</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12470" y="2710815"/>
            <a:ext cx="11920220" cy="460375"/>
          </a:xfrm>
          <a:prstGeom prst="rect">
            <a:avLst/>
          </a:prstGeom>
          <a:noFill/>
        </p:spPr>
        <p:txBody>
          <a:bodyPr wrap="square" rtlCol="0">
            <a:spAutoFit/>
          </a:bodyPr>
          <a:p>
            <a:pPr indent="647700" algn="just" fontAlgn="auto"/>
            <a:endParaRPr lang="zh-CN" altLang="en-US">
              <a:latin typeface="仿宋_GB2312" panose="02010609030101010101" charset="-122"/>
              <a:ea typeface="仿宋_GB2312" panose="02010609030101010101" charset="-122"/>
              <a:cs typeface="仿宋_GB2312" panose="02010609030101010101" charset="-122"/>
            </a:endParaRPr>
          </a:p>
        </p:txBody>
      </p:sp>
      <p:sp>
        <p:nvSpPr>
          <p:cNvPr id="14" name="文本框 13"/>
          <p:cNvSpPr txBox="1"/>
          <p:nvPr/>
        </p:nvSpPr>
        <p:spPr>
          <a:xfrm>
            <a:off x="855980" y="831215"/>
            <a:ext cx="11920220" cy="378460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第四条 学校学生应当拥护中国共产党领导，努力学习马克思列宁主义、毛泽东思想、中国特色社会主义理论体系，深入学习习近平总书记系列重要讲话精神和治国理政新理念新思想新战略，坚定中国特色社会主义道路自信、理论自信、制度自信、文化自信，树立中国特色社会主义共同理想；应当树立爱国主义思想，具有团结统一、爱好和平、勤劳勇敢、自强不息的精神；应当增强法治观念，遵守宪法、法律、法规，遵守公民道德规范，遵守学校管理制度，具有良好的道德品质和行为习惯；应当刻苦学习，勇于探索，积极实践，努力掌握现代科学文化知识和专业技能；应当积极锻炼身体，增进身心健康，提高个人修养，培养审美情趣。</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第五条 学校实施学生管理，尊重和保护学生的合法权利，教育和引导学生承担应尽的义务与责任，鼓励和支持学生实行自我管理、自我服务、自我教育、自我监督。</a:t>
            </a:r>
            <a:endParaRPr lang="zh-CN" altLang="en-US">
              <a:latin typeface="仿宋_GB2312" panose="02010609030101010101" charset="-122"/>
              <a:ea typeface="仿宋_GB2312" panose="02010609030101010101" charset="-122"/>
              <a:cs typeface="仿宋_GB2312" panose="02010609030101010101" charset="-122"/>
            </a:endParaRPr>
          </a:p>
        </p:txBody>
      </p:sp>
      <p:grpSp>
        <p:nvGrpSpPr>
          <p:cNvPr id="2" name="组合 1"/>
          <p:cNvGrpSpPr/>
          <p:nvPr/>
        </p:nvGrpSpPr>
        <p:grpSpPr>
          <a:xfrm>
            <a:off x="4337685" y="4745990"/>
            <a:ext cx="5248910" cy="631190"/>
            <a:chOff x="6831" y="7474"/>
            <a:chExt cx="8266" cy="994"/>
          </a:xfrm>
        </p:grpSpPr>
        <p:sp>
          <p:nvSpPr>
            <p:cNvPr id="77" name="流程图: 可选过程 76"/>
            <p:cNvSpPr/>
            <p:nvPr/>
          </p:nvSpPr>
          <p:spPr>
            <a:xfrm>
              <a:off x="6977" y="7474"/>
              <a:ext cx="7974"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831" y="7536"/>
              <a:ext cx="826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第二章  学生的权利与义务</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
        <p:nvSpPr>
          <p:cNvPr id="15" name="文本框 14"/>
          <p:cNvSpPr txBox="1"/>
          <p:nvPr/>
        </p:nvSpPr>
        <p:spPr>
          <a:xfrm>
            <a:off x="855980" y="5619115"/>
            <a:ext cx="11920220" cy="193802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第六条 学生在校期间依法享有下列权利：</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（一）参加学校教育教学计划安排的各项活动，使用学校提供的教育教学资源；</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（二）参加社会实践、志愿服务、勤工助学、文娱体育及科技文化创新等活动，获得就业创业指导和服务；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（三）申请奖学金、助学金及助学贷款；</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ppt_x"/>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000"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2000" fill="hold">
                                          <p:stCondLst>
                                            <p:cond delay="0"/>
                                          </p:stCondLst>
                                        </p:cTn>
                                        <p:tgtEl>
                                          <p:spTgt spid="15"/>
                                        </p:tgtEl>
                                        <p:attrNameLst>
                                          <p:attrName>style.visibility</p:attrName>
                                        </p:attrNameLst>
                                      </p:cBhvr>
                                      <p:to>
                                        <p:strVal val="visible"/>
                                      </p:to>
                                    </p:set>
                                    <p:anim calcmode="lin" valueType="num">
                                      <p:cBhvr additive="base">
                                        <p:cTn id="18" dur="2000" fill="hold"/>
                                        <p:tgtEl>
                                          <p:spTgt spid="15"/>
                                        </p:tgtEl>
                                        <p:attrNameLst>
                                          <p:attrName>ppt_x</p:attrName>
                                        </p:attrNameLst>
                                      </p:cBhvr>
                                      <p:tavLst>
                                        <p:tav tm="0">
                                          <p:val>
                                            <p:strVal val="#ppt_x"/>
                                          </p:val>
                                        </p:tav>
                                        <p:tav tm="100000">
                                          <p:val>
                                            <p:strVal val="#ppt_x"/>
                                          </p:val>
                                        </p:tav>
                                      </p:tavLst>
                                    </p:anim>
                                    <p:anim calcmode="lin" valueType="num">
                                      <p:cBhvr additive="base">
                                        <p:cTn id="1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333500"/>
            <a:ext cx="11920220" cy="636968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第二十七条 打架斗殴、故意伤害他人身体或寻衅滋事的，给予下列处分：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（一）未致伤的，给予警告处分；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（二）致轻微伤的，给予严重警告以上处分；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（三）致轻伤的，给予记过以上处分；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（四）致重伤的，给予留校察看处分；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（五）教唆或者故意提供器械，造成后果的，给予记过以上处分；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（六）持械，多次殴打、伤害或者致两人以上伤害的，给予留校察看以上处分。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第二十八条 侮辱、恐吓、散布淫秽信息或其他方式侵犯他人人身安全的，视情节及后果轻重，给予警告以上处分。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 第二十九条 偷窥、偷拍、窃听、发表或散布他人隐私的，视情节及后果轻重，给予警告以上处分。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 第三十条 过失损坏公私财物，后果轻微的，应赔偿损失；过失损坏公私财物，后果严重的，除赔偿损失外，给予警告以上处分。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第三十一条 故意损坏公私财物的，除赔偿损失外，视情节轻重及危害结果，给予记过以上处分。情节恶劣，后果特别严重的，报请相应国家机关，依法追究其法律责任。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第三十二条 学生有盗窃、诈骗、侵占、敲诈勒索、抢夺或聚众哄抢及抢劫公私财物等行为的，给予以下处分：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TextBox 77"/>
          <p:cNvSpPr txBox="1"/>
          <p:nvPr/>
        </p:nvSpPr>
        <p:spPr>
          <a:xfrm>
            <a:off x="2012950" y="758825"/>
            <a:ext cx="9822815"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第二节 损害国家、集体、他人合法权益的行为和处分</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811530"/>
            <a:ext cx="11920220" cy="636968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盗窃、侵占、诈骗、敲诈勒索、抢夺公私财物价值人民币200元以上的，给予警告以上处分；价值人民币500元以上的，给予严重警告以上处分；价值人民币1000元人民币以上的，给予记过以上处分；多次违纪（两次以上，含两次）者，不论作案价值大小，均可给予记过以上处分。情节恶劣，数额较大的，报请相应国家机关，依法追究其法律责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（二）为盗窃团伙提供信息、工具或参与放哨、窝赃、分赃的，视情节轻重，数额大小，给予警告以上处分；对盗窃团伙组织者，给予留校察看以上处分；	</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 聚众哄抢的参与者，给予严重警告以上处分；为首者，给予记过以上处分；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（四）用暴力、胁迫或其他方法，强行将公私财物抢走的，不论作案价值大小，均可给予留校察看以上处分。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第三十三条 故意毁坏、非法占有、盗用他人各类IC卡（如：饭卡，水卡等）和各类账号、密码的，造成他人财产损失，视情节轻重，数额大小，给予警告以上处分。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 第三十四条 违反教学、实验、实习、实训等操作规程和管理规定，给国家、集体财产或他人人身财产造成损害的，给予警告以上处分。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 第三十五条 损害学校名誉的，给予下列处分：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（一）擅自在商务用品、商务活动、大众媒介等方面使用学校或学校所属单位、学生组织等名称或标识，造成不良影响的，给予严重警告以上处分；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2000"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811530"/>
            <a:ext cx="11920220" cy="304609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（二）擅自以学校或学校所属单位、学生组织等名义，组织、参加活动，发布公告、新闻，或者作出承诺，造成不良影响的，给予记过以上处分。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第三十六条 伪造、变造、冒用、冒名办理他人证件或证明文书，或者故意转借本人证件，造成不良影响的，给予记过以上处分。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第三十七条 伪造、变造国家机关、人民团体、企业、事业单位或其他组织的公文、印章、证件、证明文书等的，给予留校察看以上处分。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第三十八条 其他侵犯国家、集体、他人合法权益的，视情节及后果轻重，给予警告以上处分。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333500"/>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第三十九条 未请假或请假未经批准而缺席教育教学活的，分别给予以下处分：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（一）缺席 1天（即缺席8学时）的，给予警告处分；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（二）缺席2-8天（即缺席9学时以上）的，给予严重警告或记过处分；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（三）缺席9-13天（即缺席65学时以上）的，给予记过或留学察看处分；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（四）缺席14天以上（即缺席112学时以上）的，可给予开除学籍处分。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缺席天数计算办法：以学期为处分区间统计天数；按规定的教育教学时间内的自然天数计，包括未按时返校和教学实习、实训、调研、社会实践等教育教学活动未请假离校天数。</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对于学校按教育教学计划规定的教学实习、实训、调研、社会实践、军事训练、专业见习、公益劳动、运动会等活动，缺席8学时按一天计。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第四十条 学生严重违反考核纪律或作弊的，该课程考核成绩记为无效，视其违纪或作弊情节，给予留校察看以下处分；经教育表现较好的，可对该课程给予补考或重修机会。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第四十一条 代替他人或让他人代替自己参加考试、组织作弊、使用通讯设备或其他器材作弊、向他人出售考试试题或答案牟取利益，以及其他严重作弊或扰乱考试秩序的，可给予开除学籍处分。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TextBox 77"/>
          <p:cNvSpPr txBox="1"/>
          <p:nvPr/>
        </p:nvSpPr>
        <p:spPr>
          <a:xfrm>
            <a:off x="3257550" y="758825"/>
            <a:ext cx="7334250"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 第三节 违反教育教学秩序的行为和处分</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831215"/>
            <a:ext cx="11920220" cy="23069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第四十二条 毕业论文、公开发表的研究成果存在抄袭、篡改、伪造等学术不端行为，给予记过以上处分；造假情节严重或者代写论文、买卖论文的，可给予开除学籍处分。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其他剽窃、抄袭他人研究成果，或其他侵犯知识产权的，视情节及后果轻重，给予警告以上处分。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第四十三条 其他违反教育教学秩序和违反课程考核纪律的，视情节及后果轻重，给予警告以上处分。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395095"/>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第四十四条 违反学生住宿管理规定的，给予下列处分：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（一）擅自在学校指定寝室以外住宿，经教育不改或造成后果的，给予警告以上处分；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（二）出租、转让床位给他人住宿，经教育不改或造成后果的，给予警告以上处分；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（三）留宿非本寝室人员，造成不良影响或后果的，给予警告以上处分；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（四）在宿舍大声喧哗、打闹、吹拉弹唱等影响他人正常休息，经劝阻不听的，给予警告以上处分；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（五）向楼道或窗外抛扔物品、垃圾等，经劝阻不听或造成后果的，给予警告以上处分；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（六）在宿舍饲养宠物，经教育不改或造成后果的，给予警告以上处分；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（七）在宿舍私拉乱接电线、插座和使用违规电器、液化气炉等，经教育不改或造成后果的，给予严重警告以上处分；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（八）在宿舍燃烧物品或存放、使用易燃、易爆、有毒等危险物品的，给予记过以上处分；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（九）留宿异性的，给予留校察看以上处分；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（十）其他违反学生住宿管理规定的，视情节及后果轻重，给予相应处分。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TextBox 77"/>
          <p:cNvSpPr txBox="1"/>
          <p:nvPr/>
        </p:nvSpPr>
        <p:spPr>
          <a:xfrm>
            <a:off x="1124585" y="758825"/>
            <a:ext cx="11600180"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第四节 违反校园秩序与课外活动管理规定的行为和处分</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677545"/>
            <a:ext cx="11920220" cy="71088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第四十五条 违反学校环境卫生规定、绿化规定、公用设施规定，并造成损失，视情节及后果轻重，对初次违反者给予警告以上处分，并赔偿损失；对屡教不改者给予记过以上处分，并赔偿损失。</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第四十六条 聚众喧哗哄闹、故意敲打摔砸物品或擅自使用高分贝音响设备等干扰正常办公、学习、生活秩序，经劝阻不听或造成后果的，给予警告以上处分。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第四十七条 扰乱在学校公共场所举行的文化、体育等大型活动秩序，不听制止的，如：强行进入场内，起哄闹事的；向场内投掷杂物的；在场内燃放烟花爆竹或其他物品的；展示侮辱性标语、条幅等的；围攻、辱骂裁判员、运动员、演员或其他工作人员的；以及其他扰乱大型活动秩序的行为，视情节及后果轻重，对初次违反者给予警告以上处分并赔偿损失；对屡教不改者给予记过以上处分，并赔偿损失。违反国家法律法规的，报请相应国家机关，依法追究其法律责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第四十八条 擅自将枪支弹药、管制刀具或易燃、易爆、有毒等危险物品带入学校，或者带出实验室、仓库等特定场所的，给予记过以上处分，并报请相应国家机关，依法追究其法律责任。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第四十九条 违反消防安全管理法规、条例，擅自动用、损坏消防器材、设备者，除赔偿损失外，给予严重警告以上处分；引起火警者，除赔偿损失外，给予记过以上处分；造成火灾者，除赔偿损失外，视造成的危害程度，给予留校察看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第五十条 违反国家交通安全法律法规和学校有关规定，无证驾驶、违章驾驶、驾驶无牌无照机动车等，视情况给予记过以上处分。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677545"/>
            <a:ext cx="119202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第五十一条 在校期间，攀爬、翻越围墙、阳台、窗户、护栏等设施，经教育不改的，给予警告以上处分。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第五十二条 在校期间，私下江河、池塘、水库游泳，经教育不改的，给予警告以上处分。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第五十三条 在校期间，乱涂画、张贴或乱悬挂、摆放物品等破坏公共环境容貌，经教育不改的，给予警告以上处分。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第五十四条 未经学校批准，擅自在校内从事经商活动者，经教育不改的，给予警告以上处分。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第五十五条 参与赌博、聚众赌博或为赌博提供条件，经教育不改的，给予警告以上处分。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第五十六条 卖淫、嫖娼或介绍、容留卖淫、嫖娼的，给予留校察看以上处分。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第五十七条 恶意拨打学校急用值班电话，视情节及后果轻重，给予警告以上处分。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第五十八条 因学习成绩、学校管理、毕业就业等其他原因，无理取闹，不听劝阻，妨碍学校老师及工作人员正常工作的，视情节轻重，给予记过以上处分。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第五十九条 违反学生社团管理和课外活动管理规定的，给予下列处分：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（一）创建、参与非法社团的，给予警告以上处分；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（二）组织、开展社团活动违反有关规定，经教育不改或造成后果的，给予警告以上处分；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677545"/>
            <a:ext cx="11920220" cy="26765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（三）未经批准组织募捐、商业展演等活动，经劝阻不听的，给予警告以上处分。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（四）未经批准创建社团，经教育不改或造成后果的，给予严重警告以上处分；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（五）乱收、挪用和侵占社团会费的，给予严重警告以上处分；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（六）利用社团从事非法活动的，给予记过以上处分；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第六十条 其他违反校园秩序与课外活动管理规定的，视情节及后果轻重，给予警告以上处分。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634490"/>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第六十九条 学校学生处、系学生科按照违纪情节轻重，分别负责处理对本办法第二章所列举的违纪行为提起的检举、揭发、控诉。在处理违纪行为时要持慎重态度，坚持调查研究和实事求是，做到程序正当、证据充分、依据明确、定性准确、处分适当。</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第七十条 可给予严重警告以下处分的，由涉嫌违纪学生所在系负责人组织召开系违纪学生处分会议，学校保卫处、学生处、系学生科、系教务科、系团委负责人、学生代表、涉嫌违纪学生班主任和宿舍管理部门负责人参与，讨论作出处分决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根据实际情况，有关职能部门可列席系违纪学生处分会议。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第七十一条 可给予学生记过以上处分的，由学校分管学生工作的领导组织召开学校违纪学生处分会议。学校保卫处、学生处、教务处、校团委负责人、学生代表、涉嫌违纪学生所在系领导、系学生科负责人、班主任以及宿舍管理部门负责人参与，讨论作出处分决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根据实际情况，有关职能部门可列席校违纪学生处分会议。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第七十二条 参照本办法第七十条相关内容，学校学生处负责牵头处理涉及两个以上院系学生的违纪行为。</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第七十三条 违纪学生处分会议出席人员占应参会人数的2/3以上（学生代表、涉嫌违纪学生班主任必须出席），方能作出有效裁决。</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3797300" y="821690"/>
            <a:ext cx="6087110" cy="631190"/>
            <a:chOff x="5980" y="1294"/>
            <a:chExt cx="9586" cy="994"/>
          </a:xfrm>
        </p:grpSpPr>
        <p:sp>
          <p:nvSpPr>
            <p:cNvPr id="77" name="流程图: 可选过程 76"/>
            <p:cNvSpPr/>
            <p:nvPr/>
          </p:nvSpPr>
          <p:spPr>
            <a:xfrm>
              <a:off x="6067" y="1294"/>
              <a:ext cx="9411"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5980" y="1356"/>
              <a:ext cx="958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第三章 违纪学生处分机构和程序</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5980" y="822960"/>
            <a:ext cx="11920220" cy="526224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（四）在思想品德、学业成绩等方面获得科学、公正评价，完成学校规定学业后获得相应的学历证书；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（五）在校内组织、参加学生团体，以适当方式参与学校管理，对学校与学生权益相关事务享有知情权、参与权、表达权和监督权；</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（六）对学校给予的处理或者处分有异议，向省教育厅提出申诉，对学校、教职员工侵犯其人身权、财产权等合法权益的行为，提出申诉或者依法提起诉讼；</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（七）法律、法规及贵州健康职业学院章程规定的其他权利。</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第七条 学生在校期间依法履行下列义务：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（一）遵守宪法和法律、法规；</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（二）遵守贵州健康职业学院章程和规章制度；</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（三）恪守学术道德，完成规定学业；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（四）按规定缴纳学费及有关费用，履行获得贷学金及助学金的相应义务；</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（五）遵守学生行为规范，尊敬师长，养成良好的思想品德和行为习惯；</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（六）法律、法规及贵州健康职业学院章程规定的其他义务。</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16280"/>
            <a:ext cx="11920220" cy="71088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第七十四条 违纪学生处分会议所作的处分结果采取少数服从多数的原则，参会人员通过举手表决方式作出违纪处分决定。与会人员对严重警告以下处分决定持有异议，由涉嫌违纪学生所在系的学生科记录，并上报学校违纪学生处分会议研究决定；与会人员对记过以上处分持有异议，由学校学生处记录，并提交学校校长办公会讨论决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第七十五条 系违纪学生处分会议在处理违纪事项时，认为违纪情节复杂、严重，需由学校违纪学生处分会议处理的，可以请求移送至学校违纪学生处分会议研究决定。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第七十六条 违纪学生处分会议对涉嫌违纪学生作出处分的，应出具处分决定书。处分决定书应当包括下列内容：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（一）违纪学生的基本信息；</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（二）作出处分的事实和证据；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（三）处分的种类、依据、期限；</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（四）申诉的途径和期限；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（五）其他必要内容。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第七十七条 对做出警告、严重警告处分的，由系违纪学生处分会议研究决定（考试违纪、作弊等学生需有教务部门认定意见；违反宿舍管理制度需要有宿舍管理部门意见），并下发处分决定书，报学校学生处备案。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第七十八条 对做出记过、留校察看处分的，由违纪学生所在系提出意见，学校违纪学生处分会议研究（考试违纪、作弊等学生需有教务部门认定意见；违反宿舍管理制度需要有宿舍管理部门认定意见）决定，并下发处分决定书，由学校学生处备案。</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16280"/>
            <a:ext cx="11920220" cy="304609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第七十九条 对做出开除学籍处分的，在学校违纪学生处分会议做出处分决定书后5个工作日内（考试违纪、作弊等学生需有教务部门认定意见；违反宿舍管理制度需要有宿舍管理部门意见）后，报请学校校长办公会审定。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第八十条 开除学籍的处分决定，上报省教育厅备案。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第八十一条 处分决定书下发之日，由学校学生处或系学生科送达违纪学生本人并寄送家长（妥善留存凭证备查）。如受处分学生下落不明，可以公告送达。公告送达可以在学校指定的公告栏上张贴公告，或者在学校指定的网站上发布公告。自公告发布之日起，经过60日，即视为送达。</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634490"/>
            <a:ext cx="119202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第八十二条 违纪学生处分期满后，可申请撤销或解除违纪处分：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（一）严重警告以下处分，学生可向系学生科提出撤销或解除处分申请，经审查同意后，出具撤销或解除处分决定书；</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（二）记过以上处分，学生可向学校学生处提出撤销或解除处分申请，经审查同意后，出具撤销或解除处分决定书。</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第八十三条 申请撤销处分或申请提前解除留校察看范围：</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（一）受警告、严重警告、记过处分的学生可向学校提出书面申请撤销处分；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（二）受留校察看处分且到毕业时未满一年的，可向学校提出书面申请提前解除留校察看，但不得申请撤销处分；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（三）受开除学籍处分的，不得申请撤销处分。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第八十四条 申请撤销处分或申请提前解除留校察看的条件：</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（一）受处分后对自已所犯错误的性质、后果和危害性有深刻的认识，并有实际的改正；</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（二）受处分后无任何违纪现象、对学校的教育和考察积极配合且学习成绩有比较明显的进步。</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3797300" y="821690"/>
            <a:ext cx="6087110" cy="631825"/>
            <a:chOff x="5980" y="1294"/>
            <a:chExt cx="9586" cy="995"/>
          </a:xfrm>
        </p:grpSpPr>
        <p:sp>
          <p:nvSpPr>
            <p:cNvPr id="77" name="流程图: 可选过程 76"/>
            <p:cNvSpPr/>
            <p:nvPr/>
          </p:nvSpPr>
          <p:spPr>
            <a:xfrm>
              <a:off x="6067" y="1294"/>
              <a:ext cx="9411"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5980" y="1356"/>
              <a:ext cx="958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第四章 申请撤销或解除违纪处分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01675"/>
            <a:ext cx="119202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第八十五条 申请撤销处分或申请提前解除留校察看的期限：</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（一）受警告、严重警告者自处分决定书生效之日起到申请撤销处分时一般应满一个月，但对最后一学年的学生受处分后改正错误表现突出者可缩短至满十五天；</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（二）受记过处分者自处分决定书生效之日起到申请撤销处分时一般应满三个月，但对最后一学年的学生受处分后，若改正错误表现突出者可缩短至满一个月；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（三）受留校察看处分者自处分决定书生效之日起到解除留校察看一般应满六个月，对最后一学年的学生受处分后改正错误表现特别突出者，可缩短至满三个月后解除。</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第八十六条 申请撤销处分或提前解除留校察看的程序：</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 受警告或严重警告处分的：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1.受处分学生提出撤销处分的书面申请；</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2.学生所在班级班主任将相关材料报学生所在系的学生科，由学生科再报系违纪学生处分会议研究决定。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 受记过或留校察看处分的：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1.受处分学生提出撤销处分或提前解除留校察看的书面申请；</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  2.由违纪学生所在系提出建议并报校学生处，提请学校违纪学生处分会议研究决定。</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01675"/>
            <a:ext cx="11920220" cy="378460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第八十七条 生效后的《撤销处分决定书》由学校学生处或系学生科送达违纪学生本人并寄送家长（妥善留存凭证备查）。若无法送达，以公告送达。公告送达可以在学校指定的公告栏上张贴公告，或者在学校指定的网站上发布公告。自公告发布之日起，经过30日，即视为送达。</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第八十八条 学生的违纪处分被撤销或解除后，处分材料和撤销或解除处分材料应存入学校档案和学生本人档案。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第八十九条 违纪学生所填写的撤销处分或提前解除留校察看申请书应包含以下内容：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1. 申请人的班级、学号、姓名及其他基本情况；</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2. 对事实的陈述、要求及申请理由、依据；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3. 申请日期。</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1634490"/>
            <a:ext cx="11920220" cy="415417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第九十条  学生对学校的处理或者处分决定有异议的，可向学校学生申诉处理委员会提出书面申诉。学生申诉按《贵州健康职业学院学生申诉处理办法（试行）》的相关规定执行。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第九十一条 本办法中所谓“以下”、“以上” 、“以内”、“内”，除特别注明外，均包括本项。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第九十二条 本办法如与宪法、法律法规、教育部和省教育厅有关学生管理的规章、《贵州健康职业学院章程（试行）》和《贵州健康职业学院学生管理规定（试行）》冲突，则依照上述文件执行。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第九十三条 本办法没有列举的内容，参照学校其他的学生管理规定执行。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第九十四条 本办法由学校授权学生处负责解释。</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第九十五条 本办法自2017年 10月 9日起施行。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320665" y="821690"/>
            <a:ext cx="3040380" cy="631825"/>
            <a:chOff x="5980" y="1294"/>
            <a:chExt cx="9586" cy="995"/>
          </a:xfrm>
        </p:grpSpPr>
        <p:sp>
          <p:nvSpPr>
            <p:cNvPr id="77" name="流程图: 可选过程 76"/>
            <p:cNvSpPr/>
            <p:nvPr/>
          </p:nvSpPr>
          <p:spPr>
            <a:xfrm>
              <a:off x="6067" y="1294"/>
              <a:ext cx="9411"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5980" y="1356"/>
              <a:ext cx="958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第五章 附 则</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学生申诉处理办法</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5649595" y="3395345"/>
            <a:ext cx="2719705" cy="553085"/>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2017年9月1日</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3" name="直接连接符 2"/>
          <p:cNvCxnSpPr/>
          <p:nvPr/>
        </p:nvCxnSpPr>
        <p:spPr>
          <a:xfrm>
            <a:off x="6768529" y="2520652"/>
            <a:ext cx="0" cy="2976069"/>
          </a:xfrm>
          <a:prstGeom prst="line">
            <a:avLst/>
          </a:prstGeom>
          <a:ln>
            <a:solidFill>
              <a:srgbClr val="0066FF"/>
            </a:solidFill>
            <a:prstDash val="lg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0"/>
            <a:ext cx="5328369" cy="7921625"/>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46736" y="2520652"/>
            <a:ext cx="2168184" cy="2231572"/>
            <a:chOff x="4392265" y="2154519"/>
            <a:chExt cx="2168184" cy="2231572"/>
          </a:xfrm>
        </p:grpSpPr>
        <p:grpSp>
          <p:nvGrpSpPr>
            <p:cNvPr id="32" name="组合 31"/>
            <p:cNvGrpSpPr/>
            <p:nvPr/>
          </p:nvGrpSpPr>
          <p:grpSpPr>
            <a:xfrm>
              <a:off x="4392265" y="2154519"/>
              <a:ext cx="2168184" cy="2231572"/>
              <a:chOff x="1827622" y="1343919"/>
              <a:chExt cx="2304000" cy="2304000"/>
            </a:xfrm>
          </p:grpSpPr>
          <p:sp>
            <p:nvSpPr>
              <p:cNvPr id="34" name="椭圆 3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4678970" y="2474541"/>
              <a:ext cx="1594774" cy="164139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7200" dirty="0">
                <a:solidFill>
                  <a:schemeClr val="bg1"/>
                </a:solidFill>
                <a:latin typeface="DIN Mittelschrift Std" pitchFamily="50" charset="0"/>
                <a:ea typeface="微软雅黑" panose="020B0503020204020204" pitchFamily="34" charset="-122"/>
              </a:endParaRPr>
            </a:p>
          </p:txBody>
        </p:sp>
      </p:grpSp>
      <p:sp>
        <p:nvSpPr>
          <p:cNvPr id="4" name="文本框 3"/>
          <p:cNvSpPr txBox="1"/>
          <p:nvPr/>
        </p:nvSpPr>
        <p:spPr>
          <a:xfrm>
            <a:off x="4529455" y="3246755"/>
            <a:ext cx="1402080" cy="829945"/>
          </a:xfrm>
          <a:prstGeom prst="rect">
            <a:avLst/>
          </a:prstGeom>
          <a:noFill/>
        </p:spPr>
        <p:txBody>
          <a:bodyPr wrap="none" rtlCol="0" anchor="t">
            <a:spAutoFit/>
          </a:bodyPr>
          <a:p>
            <a:r>
              <a:rPr lang="zh-CN" altLang="en-US" sz="4800" dirty="0">
                <a:solidFill>
                  <a:schemeClr val="bg1"/>
                </a:solidFill>
                <a:latin typeface="时尚中黑简体" pitchFamily="2" charset="-122"/>
                <a:ea typeface="时尚中黑简体" pitchFamily="2" charset="-122"/>
                <a:sym typeface="+mn-ea"/>
              </a:rPr>
              <a:t>目录</a:t>
            </a:r>
            <a:endParaRPr lang="zh-CN" altLang="en-US" sz="4800" dirty="0">
              <a:solidFill>
                <a:schemeClr val="bg1"/>
              </a:solidFill>
              <a:latin typeface="时尚中黑简体" pitchFamily="2" charset="-122"/>
              <a:ea typeface="时尚中黑简体" pitchFamily="2" charset="-122"/>
              <a:sym typeface="+mn-ea"/>
            </a:endParaRPr>
          </a:p>
        </p:txBody>
      </p:sp>
      <p:sp>
        <p:nvSpPr>
          <p:cNvPr id="6" name="文本框 5"/>
          <p:cNvSpPr txBox="1"/>
          <p:nvPr/>
        </p:nvSpPr>
        <p:spPr>
          <a:xfrm>
            <a:off x="7343140" y="2819400"/>
            <a:ext cx="5568315" cy="2245360"/>
          </a:xfrm>
          <a:prstGeom prst="rect">
            <a:avLst/>
          </a:prstGeom>
          <a:noFill/>
        </p:spPr>
        <p:txBody>
          <a:bodyPr wrap="square" rtlCol="0" anchor="t">
            <a:spAutoFit/>
          </a:bodyPr>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第二章 申诉机构及职责</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第三章 申诉的提起和受理</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第四章 申诉处理程序</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a:p>
            <a:pPr algn="l"/>
            <a:r>
              <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rPr>
              <a:t>第五章 附 则</a:t>
            </a:r>
            <a:endParaRPr lang="zh-CN" altLang="en-US" sz="2800" dirty="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pic>
        <p:nvPicPr>
          <p:cNvPr id="7" name="图片 6" descr="贵州健康职业学院平面效果图"/>
          <p:cNvPicPr>
            <a:picLocks noChangeAspect="1"/>
          </p:cNvPicPr>
          <p:nvPr/>
        </p:nvPicPr>
        <p:blipFill>
          <a:blip r:embed="rId3"/>
          <a:stretch>
            <a:fillRect/>
          </a:stretch>
        </p:blipFill>
        <p:spPr>
          <a:xfrm>
            <a:off x="306705" y="4759325"/>
            <a:ext cx="4333875" cy="306641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4" fill="hold"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000"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41575" y="781050"/>
            <a:ext cx="8722360" cy="1322070"/>
          </a:xfrm>
          <a:prstGeom prst="rect">
            <a:avLst/>
          </a:prstGeom>
          <a:noFill/>
        </p:spPr>
        <p:txBody>
          <a:bodyPr wrap="square" rtlCol="0">
            <a:spAutoFit/>
          </a:bodyPr>
          <a:p>
            <a:pPr algn="ctr"/>
            <a:r>
              <a:rPr lang="zh-CN" altLang="en-US" sz="4000">
                <a:latin typeface="方正小标宋简体" panose="03000509000000000000" charset="-122"/>
                <a:ea typeface="方正小标宋简体" panose="03000509000000000000" charset="-122"/>
              </a:rPr>
              <a:t>贵州健康职业学院学生申诉处理办法</a:t>
            </a:r>
            <a:endParaRPr lang="zh-CN" altLang="en-US" sz="4000">
              <a:latin typeface="方正小标宋简体" panose="03000509000000000000" charset="-122"/>
              <a:ea typeface="方正小标宋简体" panose="03000509000000000000" charset="-122"/>
            </a:endParaRPr>
          </a:p>
          <a:p>
            <a:pPr algn="ctr"/>
            <a:r>
              <a:rPr lang="zh-CN" altLang="en-US" sz="4000">
                <a:latin typeface="方正小标宋简体" panose="03000509000000000000" charset="-122"/>
                <a:ea typeface="方正小标宋简体" panose="03000509000000000000" charset="-122"/>
              </a:rPr>
              <a:t>(试 行)</a:t>
            </a:r>
            <a:endParaRPr lang="zh-CN" altLang="en-US" sz="4000">
              <a:latin typeface="方正小标宋简体" panose="03000509000000000000" charset="-122"/>
              <a:ea typeface="方正小标宋简体" panose="03000509000000000000" charset="-122"/>
            </a:endParaRPr>
          </a:p>
        </p:txBody>
      </p:sp>
      <p:sp>
        <p:nvSpPr>
          <p:cNvPr id="4" name="文本框 3"/>
          <p:cNvSpPr txBox="1"/>
          <p:nvPr/>
        </p:nvSpPr>
        <p:spPr>
          <a:xfrm>
            <a:off x="855980" y="2997835"/>
            <a:ext cx="11920220" cy="452310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第一条 为维护贵州健康职业学院正常的教育教学秩序和生活秩序，提高学校的管理效率，保障学生身心健康，维护学生合法权益，促进学生德、智、体、美全面发展，根据《中华人民共和国教育法》、《中华人民共和国高等教育法》、《普通高等学校学生管理规定》（教育部令第41号）及有关法律法规, 结合《贵州健康职业学院章程（试行）》、《贵州健康职业学院学生管理规定（试行）》等规章制度，制定本办法。</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第二条 贵州健康职业学院学生申诉处理办法的根本任务是保护受处分的学生行使申诉权利。学校将正确适用《普通高等学校学生管理规定》（教育部令第41号）、《贵州健康职业学院章程（试行）》、《贵州健康职业学院学生管理规定（试行）》及有关法律法规，针对申诉确保查明事实，分清（辨明）是非，及时审理申诉事件，确认相关利害关系人的权利义务关系，保护被违纪处分的学生及其他相关方的合法权益，监督教育相关方遵守法律法规及各种校规校纪。</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第三条 本办法所称的申诉，是指学生对学校作出的取消入学资格，退学处理或者违</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457190" y="2162810"/>
            <a:ext cx="2866390" cy="631190"/>
            <a:chOff x="8594" y="3406"/>
            <a:chExt cx="4514" cy="994"/>
          </a:xfrm>
        </p:grpSpPr>
        <p:sp>
          <p:nvSpPr>
            <p:cNvPr id="77" name="流程图: 可选过程 76"/>
            <p:cNvSpPr/>
            <p:nvPr/>
          </p:nvSpPr>
          <p:spPr>
            <a:xfrm>
              <a:off x="8594" y="3406"/>
              <a:ext cx="4515"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8639" y="3468"/>
              <a:ext cx="4426"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3000" dirty="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980" y="773430"/>
            <a:ext cx="11920220" cy="3415030"/>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纪处分的决定（以下简称“处理或处分决定”）不服，向学校提出要求复查处分结果的行为。</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第四条 申诉人应当坚持严肃、认真、诚实的原则提出申诉；学校应当坚持公开、公正、实事求是和有错必纠的原则处理申诉人的申诉。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第五条 任何申请人有平等申诉的权利。学校学生申诉处理委员会处理申诉事项时，应当保障和便利申请人行使申诉权。</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第六条 为保障学生实现申诉权，学校学生申诉处理委员会做出变更原处分的申诉决定书（或申诉意见书）时，不得加重原处分。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第七条 凡在贵州健康职业学院注册在籍的学生，必须遵守本办法。</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117"/>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010150" y="799465"/>
            <a:ext cx="3660140" cy="631190"/>
            <a:chOff x="7890" y="1259"/>
            <a:chExt cx="5764" cy="994"/>
          </a:xfrm>
        </p:grpSpPr>
        <p:sp>
          <p:nvSpPr>
            <p:cNvPr id="20" name="流程图: 可选过程 19"/>
            <p:cNvSpPr/>
            <p:nvPr/>
          </p:nvSpPr>
          <p:spPr>
            <a:xfrm>
              <a:off x="8015" y="1259"/>
              <a:ext cx="5515"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77"/>
            <p:cNvSpPr txBox="1"/>
            <p:nvPr/>
          </p:nvSpPr>
          <p:spPr>
            <a:xfrm>
              <a:off x="7890" y="1321"/>
              <a:ext cx="5765"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第三章 学籍管理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
        <p:nvSpPr>
          <p:cNvPr id="27" name="文本框 26"/>
          <p:cNvSpPr txBox="1"/>
          <p:nvPr/>
        </p:nvSpPr>
        <p:spPr>
          <a:xfrm>
            <a:off x="855980" y="2042795"/>
            <a:ext cx="119202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第八条 按国家招生规定录取的新生，持贵州健康职业学院录取通知书和其它有关证件按照规定的期限到学校办理入学手续，因故不能按期入学者，应当事先向学校请假，并附相关证明材料。从入学之日计算，请假时间一般不得超过两周。未请假或请假逾期两周者，除因不可抗力等正当事由以外，视为放弃入学资格。</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第九条 学校在新生报到时对其入学资格进行初步审查，审查合格的办理入学手续，予以注册学籍；审查发现新生的录取通知、考生信息等证明材料与本人实际情况不符，或者有其他违反国家招生考试规定情形的，取消入学资格。</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第十条 新生可以申请保留入学资格。保留入学资格期间不具有学籍。保留入学资格的条件、期限如下：</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对患有疾病的新生，经学校指定的二级甲等以上医院诊断证明不宜在校学习的，可以保留入学资格一年。在保留入学资格期限内，经治疗康复的，可以向学校申请入学。保留入学资格期满后，因特殊情况还未康复的，凭医院相关证明可以继续保留入学资格一年。因病保留入学资格的最长不得超过两年；</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（二）对依法服兵役的学生，凭入伍通知书到学校学生管理部门核实备案后，可保留入学资格至退役后两年；</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
        <p:nvSpPr>
          <p:cNvPr id="29" name="TextBox 77"/>
          <p:cNvSpPr txBox="1"/>
          <p:nvPr/>
        </p:nvSpPr>
        <p:spPr>
          <a:xfrm>
            <a:off x="5010150" y="1537335"/>
            <a:ext cx="3660775" cy="553085"/>
          </a:xfrm>
          <a:prstGeom prst="rect">
            <a:avLst/>
          </a:prstGeom>
          <a:noFill/>
        </p:spPr>
        <p:txBody>
          <a:bodyPr wrap="square" rtlCol="0">
            <a:spAutoFit/>
          </a:bodyPr>
          <a:p>
            <a:pPr algn="ctr"/>
            <a:r>
              <a:rPr lang="zh-CN" altLang="en-US" sz="3000" b="1">
                <a:solidFill>
                  <a:schemeClr val="tx1"/>
                </a:solidFill>
                <a:latin typeface="仿宋" panose="02010609060101010101" charset="-122"/>
                <a:ea typeface="仿宋" panose="02010609060101010101" charset="-122"/>
                <a:cs typeface="仿宋" panose="02010609060101010101" charset="-122"/>
                <a:sym typeface="+mn-ea"/>
              </a:rPr>
              <a:t>第一节 入学与注册</a:t>
            </a:r>
            <a:endParaRPr lang="zh-CN" altLang="en-US" sz="3000" b="1">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500"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500"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636968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第八条 成立学生申诉处理委员会（（以下简称“申委会”）,下设申诉处理办公室（以下简称“申委办”），申委办挂靠在学校纪检监察部门，纪检监察部门负责人兼任申委办主任，负责受理学生对处理或处分决定不服所提起的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第九条 学校分管纪检监察部门校领导兼任申委会主任。申委会组成人员包括：党政办、保卫处、学生处、教务处负责人、学校和系团委教师代表、学生代表、申诉学生班主任、宿舍管理部门代表、校外聘法律顾问。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根据实际情况，有关职能部门可列席违纪处理会议。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第十条 申委会成员应当亲自出席会议，出席会议的成员应占总数2/3以上（学生代表、班主任、校外聘法律顾问必须出席）。</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第十一条 申委会处理申诉事项，必须以事实为根据，依照本办法规定，通过书面审查、听证、辩论等方式处理申诉事项。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第十二条 申委会将履行下列职责：</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（一）维护学校和学生的正当权益，受理适用本办法的学生申诉，具体由申委办负责；</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（二）保障法律、法规和学校规章的正确实施；</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（三）向有关职能部门和人员调查取证，查阅文件和资料；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（四）遵循合法、公正、公开的原则，召开申委会；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（五）对申诉事项进行复查，做出申诉决定，并告知申诉学生。</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4228465" y="727710"/>
            <a:ext cx="5224780" cy="631190"/>
            <a:chOff x="6659" y="1146"/>
            <a:chExt cx="8228" cy="994"/>
          </a:xfrm>
        </p:grpSpPr>
        <p:sp>
          <p:nvSpPr>
            <p:cNvPr id="77" name="流程图: 可选过程 76"/>
            <p:cNvSpPr/>
            <p:nvPr/>
          </p:nvSpPr>
          <p:spPr>
            <a:xfrm>
              <a:off x="7165" y="1146"/>
              <a:ext cx="7216"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659" y="1208"/>
              <a:ext cx="822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第二章 申诉机构及职责</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636968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第十三条 申诉的提起必须符合下列条件：</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（一）申诉人是受违纪处分本人或是其委托人。</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（二）申诉原由：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1. 取消入学资格；</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2. 退学处理；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3. 违纪处分；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4. 其它涉及学生有争议的事务。</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（三）接到学校处理或者处分决定书之日起10日以内，向申委办提出书面申诉。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（四）填写《学生申诉申请表》。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第十四条 对符合本办法第十三条申诉提起条件的，申委办应做好相应记录，自收到学生书面申诉材料之日起10日内，将申委会召开的时间、地点及时无误的通知申诉人。</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第十五条 对不符合本办法第十三条申诉提起条件的，申委办不应受理申诉，但应解释不受理的原因。如果申诉书面材料不齐备或不规范，申诉人应当在接到申委办通知3个工作日内将申诉材料补齐或完善；由于特殊情况需要延长日期的，经申委办审核同意后，可延长5个工作日。</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第十六条 如符合本办法第十五条规定的，申诉受理期限自申诉人提交完整申诉书面材料之日起重新计算。申诉人未在规定期限内补充申诉材料的，视为自行撤回申诉。自行撤</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4389755" y="727710"/>
            <a:ext cx="5224780" cy="631190"/>
            <a:chOff x="6913" y="1146"/>
            <a:chExt cx="8228" cy="994"/>
          </a:xfrm>
        </p:grpSpPr>
        <p:sp>
          <p:nvSpPr>
            <p:cNvPr id="77" name="流程图: 可选过程 76"/>
            <p:cNvSpPr/>
            <p:nvPr/>
          </p:nvSpPr>
          <p:spPr>
            <a:xfrm>
              <a:off x="7165" y="1146"/>
              <a:ext cx="7723"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913" y="1208"/>
              <a:ext cx="822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第三章 申诉的提起和受理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73430"/>
            <a:ext cx="12199620" cy="5631180"/>
          </a:xfrm>
          <a:prstGeom prst="rect">
            <a:avLst/>
          </a:prstGeom>
          <a:noFill/>
        </p:spPr>
        <p:txBody>
          <a:bodyPr wrap="square" rtlCol="0">
            <a:spAutoFit/>
          </a:bodyPr>
          <a:p>
            <a:pPr indent="0" algn="just" fontAlgn="auto"/>
            <a:r>
              <a:rPr lang="zh-CN" altLang="en-US">
                <a:latin typeface="仿宋_GB2312" panose="02010609030101010101" charset="-122"/>
                <a:ea typeface="仿宋_GB2312" panose="02010609030101010101" charset="-122"/>
                <a:cs typeface="仿宋_GB2312" panose="02010609030101010101" charset="-122"/>
                <a:sym typeface="+mn-ea"/>
              </a:rPr>
              <a:t>回申诉者不得重新提起申诉。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第十七条 学生超过申诉时限提出申诉，申委办不予受理。学生如因不可抗力因素，确实不能在申诉时限内提出申诉的，应在不可抗力因素消除后说明理由并提供相关证明材料，经申委办核查属实的，可予受理。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第十八条 申委办不受理下列事项的申诉：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（一）司法机关、行政机关或其它国家机关已经受理或者处理完毕的争议事项；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（二）非本人或者其委托人提起申诉的争议事项；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（三）学校已做出校内终局裁决的争议事项；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（四）对同一处理（或处分）决定所进行的重复申诉；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（五）不符合本办法第十三条规定的；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（六）其它不应受理的争议事项。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第十九条 本办法《学生申诉申请表》应包含以下内容：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（一）申诉人的班级、学号、姓名及其他基本情况；</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（二）对事实的陈述、要求及理由、依据；</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（三）申诉日期。</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第二十条 申委办根据申诉人的申诉理由和申诉请求，收集整理处分决定的原始材料，并对申诉人提出的新线索予以核实或查证，提出初步审查意见，提请申委会研究。</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第二十一条 申诉人不能及时出席申诉会议的，视为自行撤回申诉。自行撤回申诉者不得重新提起申诉。如因不可抗力因素，确实不能准时出席的，应在不可抗力因素消除后说明理由并提供相关证明材料，经申委办核查属实后，提请申委会重新确定申诉会议召开的时间。</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第二十二条 申委会处理申诉问题按照下列程序进行：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（一）会议主持人向申诉人介绍申委会参会成员；</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（二）主持人询问申诉人对出席申诉处理的申委会成员有无请求回避的要求；</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（三）申诉人陈述;</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（四）原处分经办人陈述;</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（五）申诉人暂时回避；</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（六）申委会成员讨论做出申诉处理决定；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（七）申委办根据申委会精神，形成申诉处理决定，按程序送达。</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会议由申委会主任主持或委托申委会成员主持。</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第二十三条 申委会要根据实际情况，区别情节轻重， 做出以下结论：</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4389755" y="727710"/>
            <a:ext cx="5224780" cy="631190"/>
            <a:chOff x="6913" y="1146"/>
            <a:chExt cx="8228" cy="994"/>
          </a:xfrm>
        </p:grpSpPr>
        <p:sp>
          <p:nvSpPr>
            <p:cNvPr id="77" name="流程图: 可选过程 76"/>
            <p:cNvSpPr/>
            <p:nvPr/>
          </p:nvSpPr>
          <p:spPr>
            <a:xfrm>
              <a:off x="7165" y="1146"/>
              <a:ext cx="7723"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913" y="1208"/>
              <a:ext cx="822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第四章 申诉处理程序</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73430"/>
            <a:ext cx="121996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（一）违纪事实清楚，原处理决定正确的，维持原处理意见，作出维持原处理申诉决定书；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（二）变更原处理决定：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1.变更留校察看以下处分的，由申委会（考试违纪、作弊等学生需有教务部门认定意见；违反宿舍管理制度需有宿舍管理部门意见）做出变更原处理的申诉决定书，下发系学生科和教务科等部门，并报学校学生处、教务处备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 2.变更退学处理或开除学籍处分的，由申委会（考试违纪、作弊等学生需有教务部门认定意见；违反宿舍管理制度需有宿舍管理部门意见）做出变更原处理的申诉决定书，由申委办将申诉决定书提交至学校校长办公会审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第二十四条 申诉会议做出申诉处理决定，采取少数服从多数原则。如申委会成员对申诉处理结果争议较大的，由申委办记录，并上报学校校长办公会研究决定。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第二十五条 申委会对学生提出的申诉进行复查，并在接到书面申诉之日起15日内作出复查结论并告知申诉人。情况复杂不能在规定限期内作出结论的，经申委会主任批准，可延长15日。申委会认为必要的，可以建议学校暂缓执行有关处分决定。</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第二十六条 在未召开申诉会议之前，申诉人可以书面撤回申诉。申委办在接到撤回申诉申请书后，终止召开申诉会议。自行撤回申诉者不得再提起申诉。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第二十七条 结合本办法第二十三条第二款第2条的规定，申诉意见书已经提交至学校校长办公会的，申诉人不可撤回申诉。</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773430"/>
            <a:ext cx="12199620" cy="452310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第二十八条 申诉决定书下发之日起3个工作日以内，由申委办将申诉决定书送达申诉学生本人并寄送家长（妥善留存凭证备查）。如申诉人下落不明，可以公告送达。公告送达可以在学校指定的公告栏上张贴公告，或者在学校指定的网站上发布公告。自公告发布之日起，经过30日，即视为送达。</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第二十九条 学生对申诉决定有异议的，在接到申诉决定书之日起15日内，可以向省教育厅提出书面申诉。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第三十条 自申诉决定书送达之日起，学生在申诉期内未提出申诉的，视为放弃申诉。申诉决定书未告知学生申诉期限的，申诉期限自学生知道或者应当知道处理或者处分决定之日起计算，但最长不得超过6个月。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第三十一条 学生认为学校及其工作人员违反本办法，侵害其合法权益的, 可以向省教育厅投诉。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第三十二条 在申诉期间，原处理决定不停止执行。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267652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第三十三条 本办法如与宪法和法律法规、教育部和省教育厅有关学生管理的规章、《贵州健康职业学院章程(试行)》、《贵州健康职业学院学生管理规定（试行）》相冲突，则依照上述文件执行。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第三十四条 本办法未尽内容，参照其他相关规定执行。</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第三十五条 本办法中所谓“内”“以内”，除特别注明外，均包括本项。</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第三十六条 本办法由学校授权学生申诉处理委员会办公室负责解释。</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第三十七条 本办法自2017年 10月 9日起施行。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4389755" y="727710"/>
            <a:ext cx="5224780" cy="631190"/>
            <a:chOff x="6913" y="1146"/>
            <a:chExt cx="8228" cy="994"/>
          </a:xfrm>
        </p:grpSpPr>
        <p:sp>
          <p:nvSpPr>
            <p:cNvPr id="77" name="流程图: 可选过程 76"/>
            <p:cNvSpPr/>
            <p:nvPr/>
          </p:nvSpPr>
          <p:spPr>
            <a:xfrm>
              <a:off x="8593" y="1146"/>
              <a:ext cx="4868"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913" y="1208"/>
              <a:ext cx="822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第五章 附 则</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学生事务管理规定</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3454400" y="3395345"/>
            <a:ext cx="7110730" cy="1014730"/>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1. 贵州健康职业学院学生公寓管理规定</a:t>
            </a:r>
            <a:endParaRPr lang="zh-CN" altLang="en-US" sz="3000">
              <a:latin typeface="方正小标宋简体" panose="03000509000000000000" charset="-122"/>
              <a:ea typeface="方正小标宋简体" panose="03000509000000000000" charset="-122"/>
            </a:endParaRPr>
          </a:p>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a:t>
            </a:r>
            <a:r>
              <a:rPr lang="en-US" altLang="zh-CN" sz="2000">
                <a:latin typeface="方正小标宋简体" panose="03000509000000000000" charset="-122"/>
                <a:ea typeface="方正小标宋简体" panose="03000509000000000000" charset="-122"/>
              </a:rPr>
              <a:t>9</a:t>
            </a:r>
            <a:r>
              <a:rPr lang="zh-CN" altLang="en-US" sz="2000">
                <a:latin typeface="方正小标宋简体" panose="03000509000000000000" charset="-122"/>
                <a:ea typeface="方正小标宋简体" panose="03000509000000000000" charset="-122"/>
              </a:rPr>
              <a:t>年</a:t>
            </a:r>
            <a:r>
              <a:rPr lang="en-US" altLang="zh-CN" sz="2000">
                <a:latin typeface="方正小标宋简体" panose="03000509000000000000" charset="-122"/>
                <a:ea typeface="方正小标宋简体" panose="03000509000000000000" charset="-122"/>
              </a:rPr>
              <a:t>3</a:t>
            </a:r>
            <a:r>
              <a:rPr lang="zh-CN" altLang="en-US" sz="2000">
                <a:latin typeface="方正小标宋简体" panose="03000509000000000000" charset="-122"/>
                <a:ea typeface="方正小标宋简体" panose="03000509000000000000" charset="-122"/>
              </a:rPr>
              <a:t>月</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845185"/>
            <a:ext cx="12199620" cy="82994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为加强对学生公寓的管理，营造安全文明、干净整洁、健康向上的学习和生活环境，特制定本规定。</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4389755" y="1804035"/>
            <a:ext cx="5224780" cy="631190"/>
            <a:chOff x="6913" y="2841"/>
            <a:chExt cx="8228" cy="994"/>
          </a:xfrm>
        </p:grpSpPr>
        <p:sp>
          <p:nvSpPr>
            <p:cNvPr id="5" name="流程图: 可选过程 4"/>
            <p:cNvSpPr/>
            <p:nvPr/>
          </p:nvSpPr>
          <p:spPr>
            <a:xfrm>
              <a:off x="6993" y="2841"/>
              <a:ext cx="8068"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TextBox 77"/>
            <p:cNvSpPr txBox="1"/>
            <p:nvPr/>
          </p:nvSpPr>
          <p:spPr>
            <a:xfrm>
              <a:off x="6913" y="2903"/>
              <a:ext cx="822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第一章 学生公寓日常管理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
        <p:nvSpPr>
          <p:cNvPr id="7" name="文本框 6"/>
          <p:cNvSpPr txBox="1"/>
          <p:nvPr/>
        </p:nvSpPr>
        <p:spPr>
          <a:xfrm>
            <a:off x="810895" y="2545715"/>
            <a:ext cx="12199620" cy="526224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第一条 由学院学生处牵头，宿管公司具体负责学生公寓的日常管理工作。</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第二条 学生公寓统一实行封闭式管理。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第三条 学生公寓设立宿管值班室，实行24小时轮值。</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第四条 学生公寓上午在6:00开门，周一至周四、周日（或节假日最后一天）晚上在22:30关门，周五、周六、（或节假日前一天）晚上在23:30关门。关门期间学生回公寓需出示学生证进行登记，如无证件证明其为本校学生身份不得进入学生宿舍。</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第五条 学生不得带外来人员进入学生公寓，特殊情况必须经公寓管理员同意，并用外来人员身份证作进入和离开登记，但其不得在学生公寓内留宿。</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第六条 学生进入公寓后，应严守作息时间，注意保持安静，不大声喧哗、打闹或做影响其他学生学习、休息的不文明行为。</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第七条 学生入住房间及床位由学院学生处统一调配和安排；学生未经允许，不得擅自调换房间或床位。</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第八条 公寓人员每晚检查一次学生在寝情况，学生应服从宿管人员的管理，在查寝期间不得乱窜寝室，不得请他人顶床或帮助他人顶床；查寝情况计入班主任绩效考核成绩。</a:t>
            </a:r>
            <a:endParaRPr lang="zh-CN" altLang="en-US">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000"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5939155"/>
          </a:xfrm>
          <a:prstGeom prst="rect">
            <a:avLst/>
          </a:prstGeom>
          <a:noFill/>
        </p:spPr>
        <p:txBody>
          <a:bodyPr wrap="square" rtlCol="0">
            <a:spAutoFit/>
          </a:bodyPr>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第九条 由学院保卫处牵头，宿管公司具体负责学生公寓的安全管理工作。</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第十条 严禁翻墙、翻窗进出学生公寓。</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第十一条 严禁在学生公寓内抽烟、酗酒、打架斗殴、聚众滋事，以及打麻将、赌博或变相赌博，不得将麻将等赌具以及棍棒、刀具等管制物品带入宿舍，不准搞封建迷信，不得参加、宣扬邪教等其他非法活动，不得将宠物带入宿舍。</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第十二条 严禁破坏消防、供电、防雷设施设备，严禁将有毒、易燃、易爆、有腐蚀性等危害公共安全和卫生的物品，以及反动、淫秽的印刷品、音像制品等带入学生公寓。</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第十三条 在公寓内必须注意用电安全，离开寝室要关灯、关空调，应在指定位置进行手机、电脑等电子产品充电，严禁私自拉电线、接灯头、安插座，不得使用违规电器（电饭锅、电水壶、电热毯、电吹风等大功率电器）。</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第十四条 在公寓内不得使用任何明火，不得焚烧纸张和杂物，不准在蚊帐内点烛看书，严禁使用煤油炉、酒精炉。</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第十五条 学生离开寝室要注意关窗、锁门，严禁私配、外借钥匙和调换门锁。</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第十六条 学生不得将自行车带入公寓，不得在寝室内骑自行车，如需存放自行车，应在学院指定位置存放。 </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第十七条 学生应妥善保管寝室内的个人财产和贵重物品，如有遗失应立即报公寓管理员和学院保卫处进行处理。</a:t>
            </a:r>
            <a:endParaRPr lang="zh-CN" altLang="en-US" sz="2000">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sz="2000">
                <a:latin typeface="仿宋_GB2312" panose="02010609030101010101" charset="-122"/>
                <a:ea typeface="仿宋_GB2312" panose="02010609030101010101" charset="-122"/>
                <a:cs typeface="仿宋_GB2312" panose="02010609030101010101" charset="-122"/>
              </a:rPr>
              <a:t>第十八条 不得出现其它影响学生人身、财产安全的情况；一经发现，公寓管理员、学院保卫处应及时予以制止和处理。</a:t>
            </a:r>
            <a:endParaRPr lang="zh-CN" altLang="en-US" sz="2000">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4389755" y="727710"/>
            <a:ext cx="5224780" cy="631190"/>
            <a:chOff x="6913" y="1146"/>
            <a:chExt cx="8228" cy="994"/>
          </a:xfrm>
        </p:grpSpPr>
        <p:sp>
          <p:nvSpPr>
            <p:cNvPr id="77" name="流程图: 可选过程 76"/>
            <p:cNvSpPr/>
            <p:nvPr/>
          </p:nvSpPr>
          <p:spPr>
            <a:xfrm>
              <a:off x="7079" y="1146"/>
              <a:ext cx="7896"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913" y="1208"/>
              <a:ext cx="822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第二章 学生公寓安全管理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2000"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55980" y="751205"/>
            <a:ext cx="119202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 因其他不可抗力因素，造成新生不能按时入学的，经学校认定，可保留入学资格至不可抗力因素结束，但原则上不超过两年；</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（四）新生保留入学资格期满前应向学校申请入学，学校在收到申请入学后10个工作日完成审查，审查合格，方可办理入学手续。不办理入学手续且未有因不可抗力延迟等正当理由的，视为自动放弃入学资格。</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第十一条 学生入学后，学校在3个月内按照国家招生规定进行复查。复查内容主要包括以下方面：</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（一）录取手续及程序等是否合乎国家招生规定；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（二）所获得的录取资格是否真实、合乎相关规定；</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（三）本人及身份证明与录取通知、考生档案等是否一致；</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（四）身心健康状况是否符合报考专业或者专业类别体检要求，能否保证在校正常学习、生活。</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复查中发现学生存在弄虚作假、徇私舞弊等情形的，确定为复查不合格，应当取消学籍；情节严重的，学校移交有关部门调查处理。</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复查中发现学生身心状况不适宜在校学习，经学校指定的二级甲等以上医院诊断证明需要在家休养的，按照第十条第一款的规定保留入学资格。</a:t>
            </a:r>
            <a:endParaRPr lang="zh-CN" altLang="en-US">
              <a:latin typeface="仿宋_GB2312" panose="02010609030101010101" charset="-122"/>
              <a:ea typeface="仿宋_GB2312" panose="02010609030101010101" charset="-122"/>
              <a:cs typeface="仿宋_GB2312" panose="02010609030101010101" charset="-122"/>
              <a:sym typeface="+mn-ea"/>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sym typeface="+mn-ea"/>
              </a:rPr>
              <a:t>复查的程序和办法：由学生处负责统筹、监督，相关系部会同各班班主任对入学学生情况进行复查，对保留入学资格复学学生按照第十条第四款的规定执行。</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ppt_x"/>
                                          </p:val>
                                        </p:tav>
                                        <p:tav tm="100000">
                                          <p:val>
                                            <p:strVal val="#ppt_x"/>
                                          </p:val>
                                        </p:tav>
                                      </p:tavLst>
                                    </p:anim>
                                    <p:anim calcmode="lin" valueType="num">
                                      <p:cBhvr additive="base">
                                        <p:cTn id="8"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341503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第十九条 由学院学生处牵头，宿管公司具体负责学生公寓的卫生管理工作。</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第二十条 学生寝室要文明整洁，物品必须摆放整齐，桌面、地面经常保持洁净，室内卫生应每天打扫，寝室垃圾应丢到指定摆放处。</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第二十一条 学生应养成良好的卫生习惯，不准将拖把、扫帚晾置在栏杆上，不准随地吐痰，不准往窗外抛垃圾、纸屑、果皮和倒水，不准在墙壁上张贴大小字报、广告或乱写乱画。</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第二十二条 宿管人员每天检查一次寝室卫生并进行打分，每周公布一次寝室卫生检查情况，每月汇总月度打分情况，累计得分最高的寝室评选为“文明寝室”，对“文明寝室”给予表彰，并计入班主任绩效考核成绩。</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4389755" y="727710"/>
            <a:ext cx="5224780" cy="631190"/>
            <a:chOff x="6913" y="1146"/>
            <a:chExt cx="8228" cy="994"/>
          </a:xfrm>
        </p:grpSpPr>
        <p:sp>
          <p:nvSpPr>
            <p:cNvPr id="77" name="流程图: 可选过程 76"/>
            <p:cNvSpPr/>
            <p:nvPr/>
          </p:nvSpPr>
          <p:spPr>
            <a:xfrm>
              <a:off x="7095" y="1146"/>
              <a:ext cx="7864"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913" y="1208"/>
              <a:ext cx="822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第三章 学生公寓卫生管理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563118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第二十三条 由学院后勤处牵头负责学生公寓内公有财产的统一配置、更换、管理、赔偿、维修等工作，宿管公司协助做好学生公寓公有财产管理工作。</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第二十四条 学生入住前，应对寝室配置物品和设备进行核对和验收，经签名认可后方可使用。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第二十五条 宿管人员在查寝过程中如发现寝室内设备转借、拆改和位移，应要求当事人进行归还、复原，如当事人拒不配合，宿管人员应报学院后勤处按规定处理。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第二十六条 学生宿舍公有财产如因人为原因损坏、丢失，当事人应承担相应赔偿责任。</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第二十七条 寝室内公有财产发生损坏、丢失，该寝室学生必须及时将相关情况报宿舍管理员，由宿舍管理员报学院后勤处处理；如因疏忽未报被查出的，由该寝室全体学生共同承担赔偿责任。</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第二十八条 寝室外公有财产如发生损坏、丢失，宿舍管理员必须及时将相关情况报学院后勤处处理；如因疏忽未报被查出的，宿管公司承担赔偿责任。</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第二十九条 学生因毕业、休学等原因离校前，应在宿舍管理员处出具寝室配置物品和设备核对、验收证明，方可办理离校手续；宿舍管理员未认真核对、验收造成损失的，由宿管公司承担赔偿责任。</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3980180" y="727710"/>
            <a:ext cx="6043930" cy="631190"/>
            <a:chOff x="6268" y="1146"/>
            <a:chExt cx="9518" cy="994"/>
          </a:xfrm>
        </p:grpSpPr>
        <p:sp>
          <p:nvSpPr>
            <p:cNvPr id="77" name="流程图: 可选过程 76"/>
            <p:cNvSpPr/>
            <p:nvPr/>
          </p:nvSpPr>
          <p:spPr>
            <a:xfrm>
              <a:off x="6700" y="1146"/>
              <a:ext cx="8654"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268" y="1208"/>
              <a:ext cx="951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第四章 学生公寓公有财产管理</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490980"/>
            <a:ext cx="12199620" cy="193802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第三十条 违反本规定者，按《贵州健康职业学院学生管理规定》及《贵州健康职业学院学生违纪处分办法》处理，如已触犯法律，移送公安部门依法处理。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第三十一条 学院鼓励入住学生积极参与学生公寓管理和宿舍文化建设。</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第三十二条 本规定由学院学生处、保卫处和后勤处负责解释。</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第三十三条 本规定自发布之日起施行。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301615" y="727710"/>
            <a:ext cx="3401060" cy="631825"/>
            <a:chOff x="6268" y="1146"/>
            <a:chExt cx="9518" cy="995"/>
          </a:xfrm>
        </p:grpSpPr>
        <p:sp>
          <p:nvSpPr>
            <p:cNvPr id="77" name="流程图: 可选过程 76"/>
            <p:cNvSpPr/>
            <p:nvPr/>
          </p:nvSpPr>
          <p:spPr>
            <a:xfrm>
              <a:off x="6700" y="1146"/>
              <a:ext cx="8654"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268" y="1208"/>
              <a:ext cx="951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第五章  附 则</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学生事务管理规定</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3454400" y="3395345"/>
            <a:ext cx="7110730" cy="1014730"/>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2. 贵州健康职业学院学生周末走读制度</a:t>
            </a:r>
            <a:endParaRPr lang="zh-CN" altLang="en-US" sz="3000">
              <a:latin typeface="方正小标宋简体" panose="03000509000000000000" charset="-122"/>
              <a:ea typeface="方正小标宋简体" panose="03000509000000000000" charset="-122"/>
            </a:endParaRPr>
          </a:p>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a:t>
            </a:r>
            <a:r>
              <a:rPr lang="en-US" altLang="zh-CN" sz="2000">
                <a:latin typeface="方正小标宋简体" panose="03000509000000000000" charset="-122"/>
                <a:ea typeface="方正小标宋简体" panose="03000509000000000000" charset="-122"/>
              </a:rPr>
              <a:t>9</a:t>
            </a:r>
            <a:r>
              <a:rPr lang="zh-CN" altLang="en-US" sz="2000">
                <a:latin typeface="方正小标宋简体" panose="03000509000000000000" charset="-122"/>
                <a:ea typeface="方正小标宋简体" panose="03000509000000000000" charset="-122"/>
              </a:rPr>
              <a:t>年</a:t>
            </a:r>
            <a:r>
              <a:rPr lang="en-US" altLang="zh-CN" sz="2000">
                <a:latin typeface="方正小标宋简体" panose="03000509000000000000" charset="-122"/>
                <a:ea typeface="方正小标宋简体" panose="03000509000000000000" charset="-122"/>
              </a:rPr>
              <a:t>3</a:t>
            </a:r>
            <a:r>
              <a:rPr lang="zh-CN" altLang="en-US" sz="2000">
                <a:latin typeface="方正小标宋简体" panose="03000509000000000000" charset="-122"/>
                <a:ea typeface="方正小标宋简体" panose="03000509000000000000" charset="-122"/>
              </a:rPr>
              <a:t>月</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845185"/>
            <a:ext cx="12199620" cy="673925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根据《普通高等学校学生管理规定（教育部令第41号）》、《贵州健康职业学院学生管理规定》的有关规定，结合我院学生具体情况，特制定本制度。</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第一条 本规定旨在督促学生遵守学校规章制度，杜绝校外私自租房，严防安全事故发生。</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第二条 本规定所指学生，为我院所有在校学生。</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第三条 具有以下两个条件，学生方可申请周末走读：户籍为铜仁市区内；须取得父母或监护人同意。</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第四条 周末走读资格由班主任认真把关，各系学生科严格审查，对弄虚作假的学生，一经发现，学院将严肃处理。</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第五条 申请周末走读学生须提交如下材料：申请书（家庭详细地址班级，姓名，走读原因，家长电话，本人电话）；本人及家长身份证复印件、户口本当页复印件；《贵州健康职业学院学生周末走读申请审批表》；暂住证和租房合同等。</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第六条 周末走读申请步骤：到班主任处取《贵州健康职业学院学生周末走读申请审批表》（附表1）——本人填写——家长签字——班主任审批签字——系部审批签章备案。</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第七条 本制度解释权属学生处，本制度自公布之日施行。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附表：1.贵州健康职业学院学生周末走读申请审批表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2.贵州健康职业学院学生周末走读登记表</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83030" y="929005"/>
            <a:ext cx="1310005" cy="460375"/>
          </a:xfrm>
          <a:prstGeom prst="rect">
            <a:avLst/>
          </a:prstGeom>
          <a:noFill/>
          <a:ln w="9525">
            <a:noFill/>
          </a:ln>
        </p:spPr>
        <p:txBody>
          <a:bodyPr wrap="square">
            <a:spAutoFit/>
          </a:bodyPr>
          <a:p>
            <a:pPr indent="0"/>
            <a:r>
              <a:rPr lang="zh-CN" b="0">
                <a:solidFill>
                  <a:srgbClr val="000000"/>
                </a:solidFill>
                <a:ea typeface="宋体" panose="02010600030101010101" pitchFamily="2" charset="-122"/>
              </a:rPr>
              <a:t>附表</a:t>
            </a:r>
            <a:r>
              <a:rPr lang="en-US" b="0">
                <a:solidFill>
                  <a:srgbClr val="000000"/>
                </a:solidFill>
                <a:latin typeface="仿宋_GB2312" panose="02010609030101010101" charset="-122"/>
                <a:ea typeface="宋体" panose="02010600030101010101" pitchFamily="2" charset="-122"/>
              </a:rPr>
              <a:t>1</a:t>
            </a:r>
            <a:endParaRPr lang="en-US" altLang="en-US" b="0">
              <a:solidFill>
                <a:srgbClr val="000000"/>
              </a:solidFill>
              <a:latin typeface="仿宋_GB2312" panose="02010609030101010101" charset="-122"/>
              <a:ea typeface="宋体" panose="02010600030101010101" pitchFamily="2" charset="-122"/>
            </a:endParaRPr>
          </a:p>
        </p:txBody>
      </p:sp>
      <p:sp>
        <p:nvSpPr>
          <p:cNvPr id="3" name="文本框 2"/>
          <p:cNvSpPr txBox="1"/>
          <p:nvPr/>
        </p:nvSpPr>
        <p:spPr>
          <a:xfrm>
            <a:off x="2612708" y="1562735"/>
            <a:ext cx="8455660" cy="583565"/>
          </a:xfrm>
          <a:prstGeom prst="rect">
            <a:avLst/>
          </a:prstGeom>
          <a:noFill/>
          <a:ln w="9525">
            <a:noFill/>
          </a:ln>
        </p:spPr>
        <p:txBody>
          <a:bodyPr wrap="square">
            <a:spAutoFit/>
          </a:bodyPr>
          <a:p>
            <a:pPr indent="0" algn="ctr"/>
            <a:r>
              <a:rPr lang="zh-CN" sz="3200" b="1">
                <a:solidFill>
                  <a:srgbClr val="000000"/>
                </a:solidFill>
                <a:ea typeface="宋体" panose="02010600030101010101" pitchFamily="2" charset="-122"/>
              </a:rPr>
              <a:t>贵州健康职业学院学生周末走读申请审批表</a:t>
            </a:r>
            <a:endParaRPr lang="zh-CN" altLang="en-US" sz="3200" b="1">
              <a:solidFill>
                <a:srgbClr val="000000"/>
              </a:solidFill>
              <a:ea typeface="宋体" panose="02010600030101010101" pitchFamily="2" charset="-122"/>
            </a:endParaRPr>
          </a:p>
        </p:txBody>
      </p:sp>
      <p:sp>
        <p:nvSpPr>
          <p:cNvPr id="5" name="文本框 4"/>
          <p:cNvSpPr txBox="1"/>
          <p:nvPr/>
        </p:nvSpPr>
        <p:spPr>
          <a:xfrm>
            <a:off x="8531225" y="7034530"/>
            <a:ext cx="4358005" cy="368300"/>
          </a:xfrm>
          <a:prstGeom prst="rect">
            <a:avLst/>
          </a:prstGeom>
          <a:noFill/>
          <a:ln w="9525">
            <a:noFill/>
          </a:ln>
        </p:spPr>
        <p:txBody>
          <a:bodyPr wrap="square">
            <a:spAutoFit/>
          </a:bodyPr>
          <a:p>
            <a:pPr indent="0" algn="ctr"/>
            <a:r>
              <a:rPr lang="en-US" sz="1800" b="0">
                <a:solidFill>
                  <a:srgbClr val="000000"/>
                </a:solidFill>
                <a:latin typeface="仿宋_GB2312" panose="02010609030101010101" charset="-122"/>
                <a:ea typeface="宋体" panose="02010600030101010101" pitchFamily="2" charset="-122"/>
              </a:rPr>
              <a:t> </a:t>
            </a:r>
            <a:r>
              <a:rPr lang="zh-CN" sz="1800" b="0">
                <a:solidFill>
                  <a:srgbClr val="000000"/>
                </a:solidFill>
                <a:ea typeface="宋体" panose="02010600030101010101" pitchFamily="2" charset="-122"/>
              </a:rPr>
              <a:t>贵州健康职业学院学生处印制</a:t>
            </a:r>
            <a:endParaRPr lang="zh-CN" altLang="en-US" sz="1800" b="0">
              <a:solidFill>
                <a:srgbClr val="000000"/>
              </a:solidFill>
              <a:ea typeface="宋体" panose="02010600030101010101" pitchFamily="2" charset="-122"/>
            </a:endParaRPr>
          </a:p>
        </p:txBody>
      </p:sp>
      <p:graphicFrame>
        <p:nvGraphicFramePr>
          <p:cNvPr id="6" name="表格 5"/>
          <p:cNvGraphicFramePr/>
          <p:nvPr/>
        </p:nvGraphicFramePr>
        <p:xfrm>
          <a:off x="1014730" y="2688590"/>
          <a:ext cx="5662930" cy="3619500"/>
        </p:xfrm>
        <a:graphic>
          <a:graphicData uri="http://schemas.openxmlformats.org/drawingml/2006/table">
            <a:tbl>
              <a:tblPr firstRow="1" bandRow="1">
                <a:tableStyleId>{5940675A-B579-460E-94D1-54222C63F5DA}</a:tableStyleId>
              </a:tblPr>
              <a:tblGrid>
                <a:gridCol w="1078230"/>
                <a:gridCol w="552450"/>
                <a:gridCol w="476250"/>
                <a:gridCol w="64770"/>
                <a:gridCol w="900430"/>
                <a:gridCol w="895350"/>
                <a:gridCol w="582295"/>
                <a:gridCol w="1113155"/>
              </a:tblGrid>
              <a:tr h="51054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申请人</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性别</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民族</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出生日期</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班级</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宿舍号</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照片</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783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3307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家庭详细住址</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6">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990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走读期间居住地址</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7">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054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联系方式</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学生本人电话</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4005">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家长电话</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0195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走读时段</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7">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学年至              学年</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41655">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申请理由（可添附件）</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7">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graphicFrame>
        <p:nvGraphicFramePr>
          <p:cNvPr id="7" name="表格 6"/>
          <p:cNvGraphicFramePr/>
          <p:nvPr/>
        </p:nvGraphicFramePr>
        <p:xfrm>
          <a:off x="7169467" y="2688273"/>
          <a:ext cx="5662930" cy="3619500"/>
        </p:xfrm>
        <a:graphic>
          <a:graphicData uri="http://schemas.openxmlformats.org/drawingml/2006/table">
            <a:tbl>
              <a:tblPr firstRow="1" bandRow="1">
                <a:tableStyleId>{5940675A-B579-460E-94D1-54222C63F5DA}</a:tableStyleId>
              </a:tblPr>
              <a:tblGrid>
                <a:gridCol w="1077913"/>
                <a:gridCol w="1368425"/>
                <a:gridCol w="446087"/>
                <a:gridCol w="2770188"/>
              </a:tblGrid>
              <a:tr h="148590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学生承诺</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1.周末走读时间为周五晚上至星期日下午，星期日晚上返校。（周末学院组织相关活动或有正常教学活动则周末走读取消）；2.周末走读期间严格遵守学院的管理规定，正常参加学院组织的一切活动，保持通讯畅通；3.在校外严格遵守国家的法律法规；4.学生因周末走读在校外所产生的一切后果，均由学生本人及家长（或监护人）承担。</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3500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家长意见</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学生家长同意以上相关要求并签字：　　　　 　　　家长联系方式：　 　　　　　 （宅电）　　          　（手机）监护人联系方式：　 　　　　 （宅电）　　            （手机）</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5090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班主任意见</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班主任：      年   月    日</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系部意见</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学生科长签字（盖章）：                     年   月    日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7700">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系主任签字（盖章）：                    年　　月　　日</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wipe(down)">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000"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000"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0796"/>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383030" y="929005"/>
            <a:ext cx="1310005" cy="460375"/>
          </a:xfrm>
          <a:prstGeom prst="rect">
            <a:avLst/>
          </a:prstGeom>
          <a:noFill/>
          <a:ln w="9525">
            <a:noFill/>
          </a:ln>
        </p:spPr>
        <p:txBody>
          <a:bodyPr wrap="square">
            <a:spAutoFit/>
          </a:bodyPr>
          <a:p>
            <a:pPr indent="0"/>
            <a:r>
              <a:rPr b="0">
                <a:solidFill>
                  <a:srgbClr val="000000"/>
                </a:solidFill>
                <a:ea typeface="宋体" panose="02010600030101010101" pitchFamily="2" charset="-122"/>
              </a:rPr>
              <a:t>附表2</a:t>
            </a:r>
            <a:endParaRPr b="0">
              <a:solidFill>
                <a:srgbClr val="000000"/>
              </a:solidFill>
              <a:ea typeface="宋体" panose="02010600030101010101" pitchFamily="2" charset="-122"/>
            </a:endParaRPr>
          </a:p>
        </p:txBody>
      </p:sp>
      <p:sp>
        <p:nvSpPr>
          <p:cNvPr id="3" name="文本框 2"/>
          <p:cNvSpPr txBox="1"/>
          <p:nvPr/>
        </p:nvSpPr>
        <p:spPr>
          <a:xfrm>
            <a:off x="2612708" y="1562735"/>
            <a:ext cx="8455660" cy="583565"/>
          </a:xfrm>
          <a:prstGeom prst="rect">
            <a:avLst/>
          </a:prstGeom>
          <a:noFill/>
          <a:ln w="9525">
            <a:noFill/>
          </a:ln>
        </p:spPr>
        <p:txBody>
          <a:bodyPr wrap="square">
            <a:spAutoFit/>
          </a:bodyPr>
          <a:p>
            <a:pPr indent="0" algn="ctr"/>
            <a:r>
              <a:rPr lang="zh-CN" sz="3200" b="1">
                <a:solidFill>
                  <a:srgbClr val="000000"/>
                </a:solidFill>
                <a:ea typeface="宋体" panose="02010600030101010101" pitchFamily="2" charset="-122"/>
              </a:rPr>
              <a:t>贵州健康职业学院学生周末走读申请审批表</a:t>
            </a:r>
            <a:endParaRPr lang="zh-CN" altLang="en-US" sz="3200" b="1">
              <a:solidFill>
                <a:srgbClr val="000000"/>
              </a:solidFill>
              <a:ea typeface="宋体" panose="02010600030101010101" pitchFamily="2" charset="-122"/>
            </a:endParaRPr>
          </a:p>
        </p:txBody>
      </p:sp>
      <p:graphicFrame>
        <p:nvGraphicFramePr>
          <p:cNvPr id="2" name="表格 1"/>
          <p:cNvGraphicFramePr/>
          <p:nvPr/>
        </p:nvGraphicFramePr>
        <p:xfrm>
          <a:off x="883285" y="2472690"/>
          <a:ext cx="12345670" cy="4800600"/>
        </p:xfrm>
        <a:graphic>
          <a:graphicData uri="http://schemas.openxmlformats.org/drawingml/2006/table">
            <a:tbl>
              <a:tblPr firstRow="1" bandRow="1">
                <a:tableStyleId>{5940675A-B579-460E-94D1-54222C63F5DA}</a:tableStyleId>
              </a:tblPr>
              <a:tblGrid>
                <a:gridCol w="643255"/>
                <a:gridCol w="1007110"/>
                <a:gridCol w="880745"/>
                <a:gridCol w="1510030"/>
                <a:gridCol w="881380"/>
                <a:gridCol w="2024380"/>
                <a:gridCol w="996315"/>
                <a:gridCol w="1319530"/>
                <a:gridCol w="944245"/>
                <a:gridCol w="881380"/>
                <a:gridCol w="1257300"/>
              </a:tblGrid>
              <a:tr h="400050">
                <a:tc gridSpan="11">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贵州健康职业学院学生周末走读登记表</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00050">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序号</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班级</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姓名</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本人电话</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寝室</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家庭住址</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家长姓名</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联系电话</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办理时间</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班主任</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_GB2312" panose="02010609030101010101" charset="-122"/>
                          <a:ea typeface="仿宋_GB2312" panose="02010609030101010101" charset="-122"/>
                          <a:cs typeface="仿宋_GB2312" panose="02010609030101010101" charset="-122"/>
                        </a:rPr>
                        <a:t>联系电话</a:t>
                      </a:r>
                      <a:endParaRPr lang="en-US" altLang="en-US" sz="1200" b="1">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0050">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ea typeface="仿宋_GB2312" panose="02010609030101010101" charset="-122"/>
                          <a:cs typeface="仿宋_GB2312" panose="02010609030101010101" charset="-122"/>
                        </a:rPr>
                        <a:t> </a:t>
                      </a: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a typeface="仿宋_GB2312" panose="02010609030101010101" charset="-122"/>
                        <a:cs typeface="仿宋_GB2312" panose="02010609030101010101"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wipe(down)">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1">
            <a:extLst>
              <a:ext uri="{BEBA8EAE-BF5A-486C-A8C5-ECC9F3942E4B}">
                <a14:imgProps xmlns:a14="http://schemas.microsoft.com/office/drawing/2010/main">
                  <a14:imgLayer r:embed="rId2">
                    <a14:imgEffect>
                      <a14:brightnessContrast bright="3000"/>
                    </a14:imgEffect>
                    <a14:imgEffect>
                      <a14:colorTemperature colorTemp="6400"/>
                    </a14:imgEffect>
                    <a14:imgEffect>
                      <a14:sharpenSoften amount="-6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1672590" y="2851150"/>
            <a:ext cx="1039304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89387" y="254713"/>
            <a:ext cx="2585737" cy="2661333"/>
            <a:chOff x="1479136" y="1653961"/>
            <a:chExt cx="2585737" cy="2661333"/>
          </a:xfrm>
        </p:grpSpPr>
        <p:grpSp>
          <p:nvGrpSpPr>
            <p:cNvPr id="2087" name="组合 2086"/>
            <p:cNvGrpSpPr/>
            <p:nvPr/>
          </p:nvGrpSpPr>
          <p:grpSpPr>
            <a:xfrm>
              <a:off x="1479136" y="1653961"/>
              <a:ext cx="2585737" cy="2661333"/>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48139" y="2083438"/>
              <a:ext cx="1824046" cy="1877374"/>
            </a:xfrm>
            <a:prstGeom prst="ellipse">
              <a:avLst/>
            </a:prstGeom>
            <a:gradFill flip="none" rotWithShape="1">
              <a:gsLst>
                <a:gs pos="0">
                  <a:srgbClr val="00B0F0"/>
                </a:gs>
                <a:gs pos="100000">
                  <a:srgbClr val="0066F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endParaRPr lang="zh-CN" altLang="en-US" sz="4000" dirty="0">
                <a:solidFill>
                  <a:schemeClr val="bg1"/>
                </a:solidFill>
                <a:latin typeface="DIN Mittelschrift Std" pitchFamily="50" charset="0"/>
                <a:ea typeface="微软雅黑" panose="020B0503020204020204" pitchFamily="34" charset="-122"/>
              </a:endParaRPr>
            </a:p>
          </p:txBody>
        </p:sp>
      </p:grpSp>
      <p:pic>
        <p:nvPicPr>
          <p:cNvPr id="6" name="图片 5" descr="11"/>
          <p:cNvPicPr>
            <a:picLocks noChangeAspect="1"/>
          </p:cNvPicPr>
          <p:nvPr/>
        </p:nvPicPr>
        <p:blipFill>
          <a:blip r:embed="rId3"/>
          <a:stretch>
            <a:fillRect/>
          </a:stretch>
        </p:blipFill>
        <p:spPr>
          <a:xfrm>
            <a:off x="1188085" y="873760"/>
            <a:ext cx="1565275" cy="1564640"/>
          </a:xfrm>
          <a:prstGeom prst="rect">
            <a:avLst/>
          </a:prstGeom>
        </p:spPr>
      </p:pic>
      <p:sp>
        <p:nvSpPr>
          <p:cNvPr id="7" name="文本框 6"/>
          <p:cNvSpPr txBox="1"/>
          <p:nvPr/>
        </p:nvSpPr>
        <p:spPr>
          <a:xfrm>
            <a:off x="4378960" y="1211580"/>
            <a:ext cx="5547995" cy="1630045"/>
          </a:xfrm>
          <a:prstGeom prst="rect">
            <a:avLst/>
          </a:prstGeom>
          <a:noFill/>
        </p:spPr>
        <p:txBody>
          <a:bodyPr wrap="square" rtlCol="0">
            <a:spAutoFit/>
          </a:bodyPr>
          <a:p>
            <a:pPr algn="ctr"/>
            <a:r>
              <a:rPr lang="zh-CN" altLang="en-US" sz="5000">
                <a:latin typeface="方正小标宋简体" panose="03000509000000000000" charset="-122"/>
                <a:ea typeface="方正小标宋简体" panose="03000509000000000000" charset="-122"/>
              </a:rPr>
              <a:t>贵州健康职业学院</a:t>
            </a:r>
            <a:endParaRPr lang="zh-CN" altLang="en-US" sz="5000">
              <a:latin typeface="方正小标宋简体" panose="03000509000000000000" charset="-122"/>
              <a:ea typeface="方正小标宋简体" panose="03000509000000000000" charset="-122"/>
            </a:endParaRPr>
          </a:p>
          <a:p>
            <a:pPr algn="ctr"/>
            <a:r>
              <a:rPr lang="zh-CN" altLang="en-US" sz="5000">
                <a:latin typeface="方正小标宋简体" panose="03000509000000000000" charset="-122"/>
                <a:ea typeface="方正小标宋简体" panose="03000509000000000000" charset="-122"/>
              </a:rPr>
              <a:t>学生事务管理规定</a:t>
            </a:r>
            <a:endParaRPr lang="zh-CN" altLang="en-US" sz="5000">
              <a:latin typeface="方正小标宋简体" panose="03000509000000000000" charset="-122"/>
              <a:ea typeface="方正小标宋简体" panose="03000509000000000000" charset="-122"/>
            </a:endParaRPr>
          </a:p>
        </p:txBody>
      </p:sp>
      <p:sp>
        <p:nvSpPr>
          <p:cNvPr id="9" name="文本框 8"/>
          <p:cNvSpPr txBox="1"/>
          <p:nvPr/>
        </p:nvSpPr>
        <p:spPr>
          <a:xfrm>
            <a:off x="3454400" y="3395345"/>
            <a:ext cx="7110730" cy="1014730"/>
          </a:xfrm>
          <a:prstGeom prst="rect">
            <a:avLst/>
          </a:prstGeom>
          <a:noFill/>
        </p:spPr>
        <p:txBody>
          <a:bodyPr wrap="square" rtlCol="0">
            <a:spAutoFit/>
          </a:bodyPr>
          <a:p>
            <a:pPr algn="ctr"/>
            <a:r>
              <a:rPr lang="zh-CN" altLang="en-US" sz="3000">
                <a:latin typeface="方正小标宋简体" panose="03000509000000000000" charset="-122"/>
                <a:ea typeface="方正小标宋简体" panose="03000509000000000000" charset="-122"/>
              </a:rPr>
              <a:t>3. 贵州健康职业学院学生档案管理办法</a:t>
            </a:r>
            <a:endParaRPr lang="zh-CN" altLang="en-US" sz="3000">
              <a:latin typeface="方正小标宋简体" panose="03000509000000000000" charset="-122"/>
              <a:ea typeface="方正小标宋简体" panose="03000509000000000000" charset="-122"/>
            </a:endParaRPr>
          </a:p>
          <a:p>
            <a:pPr algn="ctr"/>
            <a:r>
              <a:rPr lang="zh-CN" altLang="en-US" sz="3000">
                <a:latin typeface="方正小标宋简体" panose="03000509000000000000" charset="-122"/>
                <a:ea typeface="方正小标宋简体" panose="03000509000000000000" charset="-122"/>
              </a:rPr>
              <a:t>（试  行）</a:t>
            </a:r>
            <a:endParaRPr lang="zh-CN" altLang="en-US" sz="3000">
              <a:latin typeface="方正小标宋简体" panose="03000509000000000000" charset="-122"/>
              <a:ea typeface="方正小标宋简体" panose="03000509000000000000" charset="-122"/>
            </a:endParaRPr>
          </a:p>
        </p:txBody>
      </p:sp>
      <p:sp>
        <p:nvSpPr>
          <p:cNvPr id="10" name="文本框 9"/>
          <p:cNvSpPr txBox="1"/>
          <p:nvPr/>
        </p:nvSpPr>
        <p:spPr>
          <a:xfrm>
            <a:off x="4965700" y="5993130"/>
            <a:ext cx="3931285" cy="1014730"/>
          </a:xfrm>
          <a:prstGeom prst="rect">
            <a:avLst/>
          </a:prstGeom>
          <a:noFill/>
        </p:spPr>
        <p:txBody>
          <a:bodyPr wrap="square" rtlCol="0">
            <a:spAutoFit/>
          </a:bodyPr>
          <a:p>
            <a:pPr algn="ctr" fontAlgn="auto">
              <a:lnSpc>
                <a:spcPct val="150000"/>
              </a:lnSpc>
            </a:pPr>
            <a:r>
              <a:rPr lang="zh-CN" altLang="en-US" sz="2000">
                <a:latin typeface="方正小标宋简体" panose="03000509000000000000" charset="-122"/>
                <a:ea typeface="方正小标宋简体" panose="03000509000000000000" charset="-122"/>
              </a:rPr>
              <a:t>贵州健康职业学院</a:t>
            </a:r>
            <a:endParaRPr lang="zh-CN" altLang="en-US" sz="2000">
              <a:latin typeface="方正小标宋简体" panose="03000509000000000000" charset="-122"/>
              <a:ea typeface="方正小标宋简体" panose="03000509000000000000" charset="-122"/>
            </a:endParaRPr>
          </a:p>
          <a:p>
            <a:pPr algn="ctr" fontAlgn="auto">
              <a:lnSpc>
                <a:spcPct val="150000"/>
              </a:lnSpc>
            </a:pPr>
            <a:r>
              <a:rPr lang="zh-CN" altLang="en-US" sz="2000">
                <a:latin typeface="方正小标宋简体" panose="03000509000000000000" charset="-122"/>
                <a:ea typeface="方正小标宋简体" panose="03000509000000000000" charset="-122"/>
              </a:rPr>
              <a:t>201</a:t>
            </a:r>
            <a:r>
              <a:rPr lang="en-US" altLang="zh-CN" sz="2000">
                <a:latin typeface="方正小标宋简体" panose="03000509000000000000" charset="-122"/>
                <a:ea typeface="方正小标宋简体" panose="03000509000000000000" charset="-122"/>
              </a:rPr>
              <a:t>9</a:t>
            </a:r>
            <a:r>
              <a:rPr lang="zh-CN" altLang="en-US" sz="2000">
                <a:latin typeface="方正小标宋简体" panose="03000509000000000000" charset="-122"/>
                <a:ea typeface="方正小标宋简体" panose="03000509000000000000" charset="-122"/>
              </a:rPr>
              <a:t>年</a:t>
            </a:r>
            <a:r>
              <a:rPr lang="en-US" altLang="zh-CN" sz="2000">
                <a:latin typeface="方正小标宋简体" panose="03000509000000000000" charset="-122"/>
                <a:ea typeface="方正小标宋简体" panose="03000509000000000000" charset="-122"/>
              </a:rPr>
              <a:t>3</a:t>
            </a:r>
            <a:r>
              <a:rPr lang="zh-CN" altLang="en-US" sz="2000">
                <a:latin typeface="方正小标宋简体" panose="03000509000000000000" charset="-122"/>
                <a:ea typeface="方正小标宋简体" panose="03000509000000000000" charset="-122"/>
              </a:rPr>
              <a:t>月</a:t>
            </a:r>
            <a:endParaRPr lang="zh-CN" altLang="en-US" sz="20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par>
                                <p:cTn id="10" presetID="6" presetClass="emph" presetSubtype="0" autoRev="1" fill="hold" nodeType="withEffect">
                                  <p:stCondLst>
                                    <p:cond delay="300"/>
                                  </p:stCondLst>
                                  <p:childTnLst>
                                    <p:animScale>
                                      <p:cBhvr>
                                        <p:cTn id="11" dur="200" fill="hold"/>
                                        <p:tgtEl>
                                          <p:spTgt spid="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706245"/>
            <a:ext cx="12199620" cy="4523105"/>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第一条 为加强学生档案管理工作，充分发挥学生档案在学生教育、管理与就业工作中的作用，实现学生档案管理的标准化、规范化、科学化，根据《中华人民共和国档案法》、《高等学校档案管理办法》以及学院学生管理工作的相关规定，结合我院实际，特制订本办法。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第二条 学生档案由各系明确专人统一管理，管理人员必须政治可靠，作风正派，能遵守党的纪律，严守秘密，热爱本职工作，刻苦钻研业务，积极为学生管理工作服务。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第三条 学生档案是学生自升入高中至大学毕业阶段所形成的有保存价值的文字资料，是学生学习阶段情况的真实记载，它为学生毕业后的就业单位或更高层次的学历培养部门提供可靠的依据。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第四条 各系、各有关部门要将学生档案材料的形成、积累、整理、归档等各环节纳入本部门学生管理工作中去，维护材料的真实面貌。</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5301615" y="871220"/>
            <a:ext cx="3401060" cy="631825"/>
            <a:chOff x="6268" y="1146"/>
            <a:chExt cx="9518" cy="995"/>
          </a:xfrm>
        </p:grpSpPr>
        <p:sp>
          <p:nvSpPr>
            <p:cNvPr id="77" name="流程图: 可选过程 76"/>
            <p:cNvSpPr/>
            <p:nvPr/>
          </p:nvSpPr>
          <p:spPr>
            <a:xfrm>
              <a:off x="6700" y="1146"/>
              <a:ext cx="8654" cy="99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6268" y="1208"/>
              <a:ext cx="9518" cy="871"/>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第一章　总 则</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2470" y="1706245"/>
            <a:ext cx="12199620" cy="6000750"/>
          </a:xfrm>
          <a:prstGeom prst="rect">
            <a:avLst/>
          </a:prstGeom>
          <a:noFill/>
        </p:spPr>
        <p:txBody>
          <a:bodyPr wrap="square" rtlCol="0">
            <a:spAutoFit/>
          </a:bodyPr>
          <a:p>
            <a:pPr indent="504190" algn="just" fontAlgn="auto"/>
            <a:r>
              <a:rPr lang="zh-CN" altLang="en-US">
                <a:latin typeface="仿宋_GB2312" panose="02010609030101010101" charset="-122"/>
                <a:ea typeface="仿宋_GB2312" panose="02010609030101010101" charset="-122"/>
                <a:cs typeface="仿宋_GB2312" panose="02010609030101010101" charset="-122"/>
              </a:rPr>
              <a:t>第五条 归档范围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一）学生中学阶段应具备的材料，包括团建材料、党建材料、高中毕业生登记表、学习成绩登记表、体质测试表、健康测试表、中学生社会实践活动登记表、中学生体育合格标准测试证(卡)、中华人民共和国学生体育合格证、高等学校考生招考登记表、高等学校招生考生体格检查表等。（各地因地区差异，材料会有所不同，中学材料以学生所在中学或省招办寄来为准，做好保存，及时入档。）      </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（二）学生进入我院学习后应具备的以下材料：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1、录取通知书</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2、新生登记表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3、体检表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4、奖惩材料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5、党、团建材料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6、学籍变动材料</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7、实习鉴定表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8、成绩表（在校历年学业成绩总表）</a:t>
            </a:r>
            <a:endParaRPr lang="zh-CN" altLang="en-US">
              <a:latin typeface="仿宋_GB2312" panose="02010609030101010101" charset="-122"/>
              <a:ea typeface="仿宋_GB2312" panose="02010609030101010101" charset="-122"/>
              <a:cs typeface="仿宋_GB2312" panose="02010609030101010101" charset="-122"/>
            </a:endParaRPr>
          </a:p>
          <a:p>
            <a:pPr indent="504190" algn="just" fontAlgn="auto"/>
            <a:r>
              <a:rPr lang="zh-CN" altLang="en-US">
                <a:latin typeface="仿宋_GB2312" panose="02010609030101010101" charset="-122"/>
                <a:ea typeface="仿宋_GB2312" panose="02010609030101010101" charset="-122"/>
                <a:cs typeface="仿宋_GB2312" panose="02010609030101010101" charset="-122"/>
              </a:rPr>
              <a:t>9、毕业论文（设计）成绩表（不附正文）</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0" name="矩形 9"/>
          <p:cNvSpPr/>
          <p:nvPr/>
        </p:nvSpPr>
        <p:spPr>
          <a:xfrm>
            <a:off x="0" y="-1"/>
            <a:ext cx="13681076" cy="522131"/>
          </a:xfrm>
          <a:prstGeom prst="rect">
            <a:avLst/>
          </a:prstGeom>
          <a:solidFill>
            <a:srgbClr val="15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7" name="流程图: 可选过程 76"/>
          <p:cNvSpPr/>
          <p:nvPr/>
        </p:nvSpPr>
        <p:spPr>
          <a:xfrm>
            <a:off x="4316413" y="871220"/>
            <a:ext cx="5048250" cy="631825"/>
          </a:xfrm>
          <a:prstGeom prst="flowChartAlternateProcess">
            <a:avLst/>
          </a:prstGeom>
          <a:gradFill>
            <a:gsLst>
              <a:gs pos="0">
                <a:srgbClr val="7B32B2"/>
              </a:gs>
              <a:gs pos="43000">
                <a:srgbClr val="401A5D">
                  <a:alpha val="75000"/>
                  <a:lumMod val="74000"/>
                  <a:lumOff val="26000"/>
                </a:srgbClr>
              </a:gs>
            </a:gsLst>
            <a:lin ang="5400000" scaled="0"/>
          </a:gradFill>
          <a:ln>
            <a:noFill/>
          </a:ln>
          <a:effectLst>
            <a:outerShdw blurRad="177800" dist="139700" dir="5400000" sx="97000" sy="97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TextBox 77"/>
          <p:cNvSpPr txBox="1"/>
          <p:nvPr/>
        </p:nvSpPr>
        <p:spPr>
          <a:xfrm>
            <a:off x="4319588" y="910590"/>
            <a:ext cx="5041900" cy="553085"/>
          </a:xfrm>
          <a:prstGeom prst="rect">
            <a:avLst/>
          </a:prstGeom>
          <a:noFill/>
        </p:spPr>
        <p:txBody>
          <a:bodyPr wrap="square" rtlCol="0">
            <a:spAutoFit/>
          </a:bodyPr>
          <a:p>
            <a:pPr algn="ctr"/>
            <a:r>
              <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rPr>
              <a:t>第二章 学生档案材料的归档</a:t>
            </a:r>
            <a:endParaRPr lang="zh-CN" altLang="en-US" sz="3000">
              <a:solidFill>
                <a:schemeClr val="bg1"/>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42062</Words>
  <Application>WPS 演示</Application>
  <PresentationFormat>自定义</PresentationFormat>
  <Paragraphs>1809</Paragraphs>
  <Slides>113</Slides>
  <Notes>29</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113</vt:i4>
      </vt:variant>
    </vt:vector>
  </HeadingPairs>
  <TitlesOfParts>
    <vt:vector size="129" baseType="lpstr">
      <vt:lpstr>Arial</vt:lpstr>
      <vt:lpstr>宋体</vt:lpstr>
      <vt:lpstr>Wingdings</vt:lpstr>
      <vt:lpstr>Lato Light</vt:lpstr>
      <vt:lpstr>时尚中黑简体</vt:lpstr>
      <vt:lpstr>黑体</vt:lpstr>
      <vt:lpstr>微软雅黑</vt:lpstr>
      <vt:lpstr>DIN Mittelschrift Std</vt:lpstr>
      <vt:lpstr>方正小标宋简体</vt:lpstr>
      <vt:lpstr>仿宋_GB2312</vt:lpstr>
      <vt:lpstr>仿宋</vt:lpstr>
      <vt:lpstr>Arial Unicode MS</vt:lpstr>
      <vt:lpstr>Calibri</vt:lpstr>
      <vt:lpstr>Segoe Print</vt:lpstr>
      <vt:lpstr>Lato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10商务总结汇报</dc:title>
  <dc:creator>微软用户</dc:creator>
  <cp:lastModifiedBy>Persephone.Shao</cp:lastModifiedBy>
  <cp:revision>71</cp:revision>
  <dcterms:created xsi:type="dcterms:W3CDTF">2015-11-21T04:10:00Z</dcterms:created>
  <dcterms:modified xsi:type="dcterms:W3CDTF">2020-04-17T05:48:00Z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